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96" r:id="rId3"/>
    <p:sldId id="293" r:id="rId4"/>
    <p:sldId id="295" r:id="rId5"/>
    <p:sldId id="288" r:id="rId6"/>
    <p:sldId id="301" r:id="rId7"/>
    <p:sldId id="297" r:id="rId8"/>
    <p:sldId id="298" r:id="rId9"/>
    <p:sldId id="299" r:id="rId10"/>
    <p:sldId id="300" r:id="rId11"/>
    <p:sldId id="290" r:id="rId12"/>
    <p:sldId id="291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A4642"/>
    <a:srgbClr val="F4FCF4"/>
    <a:srgbClr val="E9E0D6"/>
    <a:srgbClr val="EC4112"/>
    <a:srgbClr val="34BB58"/>
    <a:srgbClr val="C3C863"/>
    <a:srgbClr val="F5A471"/>
    <a:srgbClr val="F4E3D1"/>
    <a:srgbClr val="57B6CC"/>
    <a:srgbClr val="D3C3C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0" autoAdjust="0"/>
    <p:restoredTop sz="96457" autoAdjust="0"/>
  </p:normalViewPr>
  <p:slideViewPr>
    <p:cSldViewPr>
      <p:cViewPr varScale="1">
        <p:scale>
          <a:sx n="85" d="100"/>
          <a:sy n="85" d="100"/>
        </p:scale>
        <p:origin x="-15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945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361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517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07" b="69038"/>
          <a:stretch/>
        </p:blipFill>
        <p:spPr bwMode="auto">
          <a:xfrm>
            <a:off x="132416" y="873005"/>
            <a:ext cx="8939809" cy="290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07" b="69038"/>
          <a:stretch/>
        </p:blipFill>
        <p:spPr bwMode="auto">
          <a:xfrm>
            <a:off x="127169" y="3777615"/>
            <a:ext cx="8939809" cy="29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58077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9838" y="214692"/>
            <a:ext cx="7565761" cy="658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7399" y="-7674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февраля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611" y="1403289"/>
            <a:ext cx="466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414908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4814" y="951014"/>
            <a:ext cx="53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7606" y="3850379"/>
            <a:ext cx="622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8390" y="1639652"/>
            <a:ext cx="55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71924" y="956541"/>
            <a:ext cx="3379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Всемирный день радио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71924" y="4272677"/>
            <a:ext cx="58090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Все, кто научился принимать себя и свое тело, отмечают 13 февраля Международный день любви к себе. Модели, вышагивающие на мировых подиумах, имеют естественный и ухоженный внешний вид. У дизайнеров сегодня нарасхват как худышки, так и пышные дамы категории </a:t>
            </a:r>
            <a:r>
              <a:rPr lang="ru-RU" dirty="0" err="1" smtClean="0"/>
              <a:t>plus</a:t>
            </a:r>
            <a:r>
              <a:rPr lang="ru-RU" dirty="0" smtClean="0"/>
              <a:t> </a:t>
            </a:r>
            <a:r>
              <a:rPr lang="ru-RU" dirty="0" err="1" smtClean="0"/>
              <a:t>size</a:t>
            </a:r>
            <a:r>
              <a:rPr lang="ru-RU" dirty="0" smtClean="0"/>
              <a:t>. Движение </a:t>
            </a:r>
            <a:r>
              <a:rPr lang="ru-RU" dirty="0" err="1" smtClean="0"/>
              <a:t>бодипозитива</a:t>
            </a:r>
            <a:r>
              <a:rPr lang="ru-RU" dirty="0" smtClean="0"/>
              <a:t> призывает людей комфортно ощущать себя в собственном </a:t>
            </a:r>
            <a:r>
              <a:rPr lang="ru-RU" dirty="0" smtClean="0"/>
              <a:t>теле.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181845" y="1397675"/>
            <a:ext cx="58039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Дата </a:t>
            </a:r>
            <a:r>
              <a:rPr lang="ru-RU" dirty="0" smtClean="0"/>
              <a:t>праздника выбрана </a:t>
            </a:r>
            <a:r>
              <a:rPr lang="ru-RU" dirty="0" smtClean="0"/>
              <a:t>не случайно — </a:t>
            </a:r>
            <a:r>
              <a:rPr lang="ru-RU" dirty="0" smtClean="0"/>
              <a:t>именно 13 февраля</a:t>
            </a:r>
            <a:r>
              <a:rPr lang="ru-RU" dirty="0" smtClean="0"/>
              <a:t> 1946 года впервые вышло в эфир «Радио ООН», станция которого располагалась в штаб-квартире Организации Объединенных Наций</a:t>
            </a:r>
            <a:r>
              <a:rPr lang="ru-RU" dirty="0" smtClean="0"/>
              <a:t>. </a:t>
            </a:r>
            <a:r>
              <a:rPr lang="ru-RU" dirty="0" smtClean="0"/>
              <a:t>Как говорят учредители праздника, он должен не только воздать должное радио как средству связи, но и послужить укреплению сотрудничества между всеми, кто имеет отношение к </a:t>
            </a:r>
            <a:r>
              <a:rPr lang="ru-RU" dirty="0" smtClean="0"/>
              <a:t>радио.</a:t>
            </a:r>
            <a:endParaRPr lang="ru-RU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3181845" y="3882071"/>
            <a:ext cx="5099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день любви к себе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Всемирный день радио"/>
          <p:cNvPicPr>
            <a:picLocks noChangeAspect="1" noChangeArrowheads="1"/>
          </p:cNvPicPr>
          <p:nvPr/>
        </p:nvPicPr>
        <p:blipFill>
          <a:blip r:embed="rId6" cstate="print"/>
          <a:srcRect l="18698"/>
          <a:stretch>
            <a:fillRect/>
          </a:stretch>
        </p:blipFill>
        <p:spPr bwMode="auto">
          <a:xfrm>
            <a:off x="323528" y="1052736"/>
            <a:ext cx="2713484" cy="25031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4" name="Picture 4" descr="https://kakoj-segodnja-prazdnik.com/images/img2/2/13/43-den-ljubvi-k-seb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5004" y="4005064"/>
            <a:ext cx="2714828" cy="2520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2967764"/>
              </p:ext>
            </p:extLst>
          </p:nvPr>
        </p:nvGraphicFramePr>
        <p:xfrm>
          <a:off x="115733" y="-35960"/>
          <a:ext cx="9036496" cy="6850769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03164"/>
                <a:gridCol w="1153020"/>
                <a:gridCol w="911416"/>
                <a:gridCol w="784649"/>
                <a:gridCol w="728750"/>
                <a:gridCol w="655875"/>
                <a:gridCol w="510125"/>
                <a:gridCol w="1166000"/>
                <a:gridCol w="583000"/>
                <a:gridCol w="962289"/>
                <a:gridCol w="431283"/>
                <a:gridCol w="646925"/>
              </a:tblGrid>
              <a:tr h="377532">
                <a:tc gridSpan="12"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Итоги недели 06.02-11.02 старшая школа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448781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Классный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руководитель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tabLst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Комиссия чистоты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Школьная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форма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Пропуски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уроков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успеваемость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Баллы за успеваемость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В мероприятиях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поведения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баллов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155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/>
                        <a:t>Мироненко </a:t>
                      </a:r>
                      <a:r>
                        <a:rPr lang="ru-RU" sz="1200" b="0" dirty="0" err="1" smtClean="0"/>
                        <a:t>Т.Викт</a:t>
                      </a:r>
                      <a:r>
                        <a:rPr lang="ru-RU" sz="1200" b="0" dirty="0" smtClean="0"/>
                        <a:t>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 Arial"/>
                          <a:ea typeface="Times New Roman"/>
                          <a:cs typeface=" Arial"/>
                        </a:rPr>
                        <a:t>+1(за рост успеваемости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-1 общее поведение на переменах и занятиях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36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75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5б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smtClean="0"/>
                        <a:t>Мироненко Т.Вл.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 Arial"/>
                          <a:ea typeface="Times New Roman"/>
                          <a:cs typeface=" Arial"/>
                        </a:rPr>
                        <a:t>+1(за рост успеваемости)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47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75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smtClean="0"/>
                        <a:t>Ворошилова О.М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 Arial"/>
                          <a:ea typeface="Times New Roman"/>
                          <a:cs typeface=" Arial"/>
                        </a:rPr>
                        <a:t>+1(за рост успеваемости)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41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75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6б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smtClean="0"/>
                        <a:t>Шакирова О.В.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44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49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/>
                        <a:t>Дмитриева Н.С.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4</a:t>
                      </a:r>
                    </a:p>
                    <a:p>
                      <a:pPr algn="ctr"/>
                      <a:endParaRPr lang="ru-RU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-1 общее поведение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001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7б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err="1" smtClean="0"/>
                        <a:t>Гильдт</a:t>
                      </a:r>
                      <a:r>
                        <a:rPr lang="ru-RU" sz="1200" b="0" dirty="0" smtClean="0"/>
                        <a:t> А.В.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 Arial"/>
                          <a:ea typeface="Times New Roman"/>
                          <a:cs typeface=" Arial"/>
                        </a:rPr>
                        <a:t>+1(за рост успеваемости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-1 общее поведение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36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01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smtClean="0"/>
                        <a:t>Никонова Т.В.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</a:p>
                    <a:p>
                      <a:pPr algn="ctr"/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 Arial"/>
                          <a:ea typeface="Times New Roman"/>
                          <a:cs typeface=" Arial"/>
                        </a:rPr>
                        <a:t>+1(за рост успеваемости)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+1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-1 общее поведение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44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8б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smtClean="0"/>
                        <a:t>Прохацкая О.Н.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 Arial"/>
                          <a:ea typeface="Times New Roman"/>
                          <a:cs typeface=" Arial"/>
                        </a:rPr>
                        <a:t>+1(за рост успеваемости)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-1 общее поведение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737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smtClean="0"/>
                        <a:t>Гололобова О.Ф.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 Arial"/>
                          <a:ea typeface="Times New Roman"/>
                          <a:cs typeface=" Arial"/>
                        </a:rPr>
                        <a:t>+1(за рост успеваемости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8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9б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smtClean="0"/>
                        <a:t>Гетманов Е.А.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 Arial"/>
                          <a:ea typeface="Times New Roman"/>
                          <a:cs typeface=" Arial"/>
                        </a:rPr>
                        <a:t>+1(за рост успеваемости)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-2 общее поведение на переменах и занятиях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078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err="1" smtClean="0"/>
                        <a:t>Буглеева</a:t>
                      </a:r>
                      <a:r>
                        <a:rPr lang="ru-RU" sz="1200" b="0" dirty="0" smtClean="0"/>
                        <a:t> Г.А.</a:t>
                      </a:r>
                      <a:endParaRPr lang="ru-RU" sz="1200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55,60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42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9040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err="1" smtClean="0"/>
                        <a:t>Прохацкая</a:t>
                      </a:r>
                      <a:r>
                        <a:rPr lang="ru-RU" sz="1200" b="0" dirty="0" smtClean="0"/>
                        <a:t> О.Н.</a:t>
                      </a:r>
                      <a:endParaRPr lang="ru-RU" sz="1200" b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73,20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42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55894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5885" cy="4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24546" y="0"/>
            <a:ext cx="5345657" cy="76944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  <p:pic>
        <p:nvPicPr>
          <p:cNvPr id="3074" name="Picture 2" descr="https://sun9-74.userapi.com/impf/c629408/v629408581/21487/cG7WwhNoszE.jpg?size=750x560&amp;quality=96&amp;sign=d28329b966b5d2580abba10af6e5c52e&amp;c_uniq_tag=I8sLDuxtf7pi-XQ87hhDz8C2Uj7pH_T7BA4Td-R0Je0&amp;type=album"/>
          <p:cNvPicPr>
            <a:picLocks noChangeAspect="1" noChangeArrowheads="1"/>
          </p:cNvPicPr>
          <p:nvPr/>
        </p:nvPicPr>
        <p:blipFill>
          <a:blip r:embed="rId3" cstate="print"/>
          <a:srcRect b="11739"/>
          <a:stretch>
            <a:fillRect/>
          </a:stretch>
        </p:blipFill>
        <p:spPr bwMode="auto">
          <a:xfrm>
            <a:off x="7207" y="836712"/>
            <a:ext cx="9136793" cy="602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15.tgcnt.ru/posts/_0/47/472a0f0f64b21202e632b41f8e2ba1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733"/>
            <a:ext cx="9144000" cy="6925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25688" t="15350" r="10526" b="21651"/>
          <a:stretch>
            <a:fillRect/>
          </a:stretch>
        </p:blipFill>
        <p:spPr bwMode="auto">
          <a:xfrm>
            <a:off x="0" y="1340768"/>
            <a:ext cx="915333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-1" r="83314" b="-5429"/>
          <a:stretch/>
        </p:blipFill>
        <p:spPr bwMode="auto">
          <a:xfrm>
            <a:off x="130178" y="331916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411" t="41697"/>
          <a:stretch/>
        </p:blipFill>
        <p:spPr bwMode="auto">
          <a:xfrm>
            <a:off x="1187624" y="572412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4447" y="620063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</a:t>
            </a:r>
            <a:r>
              <a:rPr lang="ru-RU" sz="2400" b="1" dirty="0" smtClean="0"/>
              <a:t>родились: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35520" y="-76745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февраля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172445" y="5680436"/>
            <a:ext cx="272802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520" y="-124812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февраля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родился: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5445224"/>
            <a:ext cx="6957391" cy="115212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Иван Андреевич Крылов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русский </a:t>
            </a:r>
            <a:r>
              <a:rPr lang="ru-RU" sz="2000" dirty="0" smtClean="0">
                <a:solidFill>
                  <a:schemeClr val="tx1"/>
                </a:solidFill>
              </a:rPr>
              <a:t>поэт-баснописец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s://klike.net/uploads/posts/2023-01/1673245125_3-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058136"/>
            <a:ext cx="6480720" cy="4315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6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8312" y="-12336"/>
            <a:ext cx="63356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февраля родился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AutoShape 2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16216" y="807158"/>
            <a:ext cx="2627784" cy="287453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Как баснописец, Крылов заявил о себе в 1809 году, когда из печати вышла его первая книга басен. Басни Крылова органически переплетаются с миром русских пословиц и поговорок. Из них в наш язык пришло много крылатых выражений, со временем тоже превратившихся в </a:t>
            </a:r>
            <a:r>
              <a:rPr lang="ru-RU" sz="1400" b="1" dirty="0" smtClean="0">
                <a:solidFill>
                  <a:schemeClr val="tx1"/>
                </a:solidFill>
              </a:rPr>
              <a:t>пословицы.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-32858" y="4442896"/>
            <a:ext cx="3102111" cy="24424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Иван Андреевич Крылов</a:t>
            </a:r>
            <a:endParaRPr lang="ru-RU" sz="3200" b="1" dirty="0">
              <a:solidFill>
                <a:schemeClr val="tx1"/>
              </a:solidFill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русский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поэт-баснописец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s://russianlife.com/sites/default/cache/file/2DEF7C12-CEBA-AE02-8785E0221CF7E8B1_fullpage.jpg"/>
          <p:cNvPicPr>
            <a:picLocks noChangeAspect="1" noChangeArrowheads="1"/>
          </p:cNvPicPr>
          <p:nvPr/>
        </p:nvPicPr>
        <p:blipFill>
          <a:blip r:embed="rId3" cstate="print"/>
          <a:srcRect l="18669"/>
          <a:stretch>
            <a:fillRect/>
          </a:stretch>
        </p:blipFill>
        <p:spPr bwMode="auto">
          <a:xfrm>
            <a:off x="-36513" y="-66915"/>
            <a:ext cx="3124233" cy="4504027"/>
          </a:xfrm>
          <a:prstGeom prst="rect">
            <a:avLst/>
          </a:prstGeom>
          <a:noFill/>
        </p:spPr>
      </p:pic>
      <p:pic>
        <p:nvPicPr>
          <p:cNvPr id="6148" name="Picture 4" descr="https://orenburgkniga.ru/wp-content/uploads/2/d/9/2d9f51a41494bc5ce96c03ee87600e1f.jpeg"/>
          <p:cNvPicPr>
            <a:picLocks noChangeAspect="1" noChangeArrowheads="1"/>
          </p:cNvPicPr>
          <p:nvPr/>
        </p:nvPicPr>
        <p:blipFill>
          <a:blip r:embed="rId4" cstate="print"/>
          <a:srcRect t="17869" b="9577"/>
          <a:stretch>
            <a:fillRect/>
          </a:stretch>
        </p:blipFill>
        <p:spPr bwMode="auto">
          <a:xfrm>
            <a:off x="3131841" y="3644918"/>
            <a:ext cx="5904656" cy="3213082"/>
          </a:xfrm>
          <a:prstGeom prst="rect">
            <a:avLst/>
          </a:prstGeom>
          <a:noFill/>
        </p:spPr>
      </p:pic>
      <p:pic>
        <p:nvPicPr>
          <p:cNvPr id="6150" name="Picture 6" descr="https://pritchi.ru/content/groupimg/296.png"/>
          <p:cNvPicPr>
            <a:picLocks noChangeAspect="1" noChangeArrowheads="1"/>
          </p:cNvPicPr>
          <p:nvPr/>
        </p:nvPicPr>
        <p:blipFill>
          <a:blip r:embed="rId5" cstate="print"/>
          <a:srcRect l="5526" r="4211"/>
          <a:stretch>
            <a:fillRect/>
          </a:stretch>
        </p:blipFill>
        <p:spPr bwMode="auto">
          <a:xfrm>
            <a:off x="3059832" y="820546"/>
            <a:ext cx="3456384" cy="2680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10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88" y="518615"/>
            <a:ext cx="9014412" cy="520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521" y="-12427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февраля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09" t="1409" r="83922" b="20003"/>
          <a:stretch/>
        </p:blipFill>
        <p:spPr bwMode="auto">
          <a:xfrm>
            <a:off x="85371" y="263196"/>
            <a:ext cx="1220056" cy="6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2553" y="5190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30983" y="4227472"/>
            <a:ext cx="5876292" cy="2369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Приморском крае упал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Сихотэ-Алинский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метеорит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ru-RU" dirty="0" err="1" smtClean="0"/>
              <a:t>Сихотэ-Алинский</a:t>
            </a:r>
            <a:r>
              <a:rPr lang="ru-RU" dirty="0" smtClean="0"/>
              <a:t> метеорит – наибольший железный метеорит, наблюдавшийся при </a:t>
            </a:r>
            <a:r>
              <a:rPr lang="ru-RU" dirty="0" smtClean="0"/>
              <a:t>падении. </a:t>
            </a:r>
            <a:r>
              <a:rPr lang="ru-RU" dirty="0" smtClean="0"/>
              <a:t>Его общая масса – около 70 тонн</a:t>
            </a:r>
            <a:r>
              <a:rPr lang="ru-RU" dirty="0" smtClean="0"/>
              <a:t>. </a:t>
            </a:r>
            <a:r>
              <a:rPr lang="ru-RU" dirty="0" smtClean="0"/>
              <a:t>При движении в земной атмосфере с космической скоростью метеорит раздробился на тысячи частей и выпал железным метеоритным дождем на площади 3-х квадратных километров.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0983" y="1305922"/>
            <a:ext cx="5876292" cy="26468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Советское правительство приняло решение о создании космодрома Байконур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Космодром «Байконур» – первый и крупнейший (площадь 6 717 км²) в мире космодром, расположен на территории Казахстана, недалеко от поселка </a:t>
            </a:r>
            <a:r>
              <a:rPr lang="ru-RU" dirty="0" err="1" smtClean="0"/>
              <a:t>Тюра-Там</a:t>
            </a:r>
            <a:r>
              <a:rPr lang="ru-RU" dirty="0" smtClean="0"/>
              <a:t>. 12 февраля</a:t>
            </a:r>
            <a:r>
              <a:rPr lang="ru-RU" dirty="0" smtClean="0"/>
              <a:t> 1955 года Совет Министров СССР принял Постановление о создании полигона по испытаниям межконтинентальных баллистических ракет и запуску искусственных спутников Земли.</a:t>
            </a:r>
            <a:endParaRPr lang="ru-RU" dirty="0"/>
          </a:p>
        </p:txBody>
      </p:sp>
      <p:pic>
        <p:nvPicPr>
          <p:cNvPr id="4098" name="Picture 2" descr="Советское правительство приняло решение о создании космодрома Байконур"/>
          <p:cNvPicPr>
            <a:picLocks noChangeAspect="1" noChangeArrowheads="1"/>
          </p:cNvPicPr>
          <p:nvPr/>
        </p:nvPicPr>
        <p:blipFill>
          <a:blip r:embed="rId4" cstate="print"/>
          <a:srcRect l="18020" r="9898"/>
          <a:stretch>
            <a:fillRect/>
          </a:stretch>
        </p:blipFill>
        <p:spPr bwMode="auto">
          <a:xfrm>
            <a:off x="107504" y="1282417"/>
            <a:ext cx="2880320" cy="2650639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4965" y="1330752"/>
            <a:ext cx="665343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1955</a:t>
            </a:r>
            <a:endParaRPr lang="ru-RU" dirty="0" smtClean="0"/>
          </a:p>
        </p:txBody>
      </p:sp>
      <p:pic>
        <p:nvPicPr>
          <p:cNvPr id="4100" name="Picture 4" descr="В Приморском крае упал Сихотэ-Алинский метеорит"/>
          <p:cNvPicPr>
            <a:picLocks noChangeAspect="1" noChangeArrowheads="1"/>
          </p:cNvPicPr>
          <p:nvPr/>
        </p:nvPicPr>
        <p:blipFill>
          <a:blip r:embed="rId5" cstate="print"/>
          <a:srcRect t="7500"/>
          <a:stretch>
            <a:fillRect/>
          </a:stretch>
        </p:blipFill>
        <p:spPr bwMode="auto">
          <a:xfrm>
            <a:off x="107504" y="4149080"/>
            <a:ext cx="2880320" cy="2664297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0916" y="4071028"/>
            <a:ext cx="65274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1947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698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772816"/>
            <a:ext cx="8784976" cy="13681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днях наши девчонки побывали в Губернаторской женской гимназии-интернате, где приняли участие в интеллектуальной интерактивной игре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«Поле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чудес»,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посвященной Дню российской науки. Назвались они весьма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креативно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«Лютые всезнайки».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ятно 2 4"/>
          <p:cNvSpPr/>
          <p:nvPr/>
        </p:nvSpPr>
        <p:spPr>
          <a:xfrm>
            <a:off x="-396552" y="-963488"/>
            <a:ext cx="11305256" cy="2952328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https://sun9-23.userapi.com/impg/6gsiuw1UNVjbs5v1bMTMFQIVQzSe6TdgjJcQzQ/lxI5s9Q6Mvc.jpg?size=1600x900&amp;quality=95&amp;sign=e45c2e0fc76854f2f3e53a8d8c3b44c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212977"/>
            <a:ext cx="6480043" cy="3645024"/>
          </a:xfrm>
          <a:prstGeom prst="rect">
            <a:avLst/>
          </a:prstGeom>
          <a:noFill/>
        </p:spPr>
      </p:pic>
      <p:pic>
        <p:nvPicPr>
          <p:cNvPr id="25604" name="Picture 4" descr="https://sun9-41.userapi.com/impg/qJJ5bNCsN2R-iFNWIjGMwH8VTZc5ibV5JA6Gng/-5GPPLXRy8Y.jpg?size=1514x2160&amp;quality=95&amp;sign=ced586ba59b35325afa80b7c6f81f25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211715"/>
            <a:ext cx="2555776" cy="364628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32332" y="116632"/>
            <a:ext cx="7477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S Eraser Cyr" pitchFamily="82" charset="0"/>
              </a:rPr>
              <a:t>ЛЮТЫЕ ВСЕЗНАЙКИ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S Eraser Cyr" pitchFamily="8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4190382"/>
              </p:ext>
            </p:extLst>
          </p:nvPr>
        </p:nvGraphicFramePr>
        <p:xfrm>
          <a:off x="539552" y="908721"/>
          <a:ext cx="7920881" cy="5385502"/>
        </p:xfrm>
        <a:graphic>
          <a:graphicData uri="http://schemas.openxmlformats.org/drawingml/2006/table">
            <a:tbl>
              <a:tblPr/>
              <a:tblGrid>
                <a:gridCol w="977784"/>
                <a:gridCol w="1097704"/>
                <a:gridCol w="1109332"/>
                <a:gridCol w="1082490"/>
                <a:gridCol w="1124547"/>
                <a:gridCol w="1124547"/>
                <a:gridCol w="1404477"/>
              </a:tblGrid>
              <a:tr h="64807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Arial Black" pitchFamily="34" charset="0"/>
                          <a:ea typeface="Times New Roman"/>
                          <a:cs typeface=" Arial"/>
                        </a:rPr>
                        <a:t>Классы</a:t>
                      </a: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2</a:t>
                      </a:r>
                      <a:r>
                        <a:rPr lang="ru-RU" sz="1100" baseline="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>
                          <a:latin typeface="Arial Black" pitchFamily="34" charset="0"/>
                          <a:ea typeface="Times New Roman"/>
                          <a:cs typeface=" Arial"/>
                        </a:rPr>
                        <a:t>неделя</a:t>
                      </a: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3</a:t>
                      </a:r>
                      <a:r>
                        <a:rPr lang="ru-RU" sz="1100" baseline="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неделя</a:t>
                      </a:r>
                      <a:endParaRPr lang="ru-RU" sz="1100" dirty="0">
                        <a:latin typeface="Arial Black" pitchFamily="34" charset="0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4</a:t>
                      </a:r>
                      <a:r>
                        <a:rPr lang="ru-RU" sz="1100" baseline="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>
                          <a:latin typeface="Arial Black" pitchFamily="34" charset="0"/>
                          <a:ea typeface="Times New Roman"/>
                          <a:cs typeface=" Arial"/>
                        </a:rPr>
                        <a:t>неделя</a:t>
                      </a: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5</a:t>
                      </a:r>
                      <a:r>
                        <a:rPr lang="ru-RU" sz="1100" baseline="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>
                          <a:latin typeface="Arial Black" pitchFamily="34" charset="0"/>
                          <a:ea typeface="Times New Roman"/>
                          <a:cs typeface=" Arial"/>
                        </a:rPr>
                        <a:t>неделя</a:t>
                      </a: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6</a:t>
                      </a:r>
                      <a:r>
                        <a:rPr lang="ru-RU" sz="1100" baseline="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неделя</a:t>
                      </a:r>
                      <a:endParaRPr lang="ru-RU" sz="1100" dirty="0">
                        <a:latin typeface="Arial Black" pitchFamily="34" charset="0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7</a:t>
                      </a:r>
                      <a:r>
                        <a:rPr lang="ru-RU" sz="1100" baseline="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Arial Black" pitchFamily="34" charset="0"/>
                          <a:ea typeface="Times New Roman"/>
                          <a:cs typeface=" Arial"/>
                        </a:rPr>
                        <a:t> неделя</a:t>
                      </a:r>
                      <a:endParaRPr lang="ru-RU" sz="1100" dirty="0">
                        <a:latin typeface="Arial Black" pitchFamily="34" charset="0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83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 Arial"/>
                        </a:rPr>
                        <a:t>2А</a:t>
                      </a:r>
                      <a:endParaRPr lang="ru-RU" sz="1100" b="1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65.20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26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 Arial"/>
                        </a:rPr>
                        <a:t>2Б</a:t>
                      </a:r>
                      <a:endParaRPr lang="ru-RU" sz="1100" b="1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71.60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71,80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16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 Arial"/>
                        </a:rPr>
                        <a:t>3А</a:t>
                      </a:r>
                      <a:endParaRPr lang="ru-RU" sz="1100" b="1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74,30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73,10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72.00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0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 Arial"/>
                        </a:rPr>
                        <a:t>3В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Times New Roman"/>
                        <a:cs typeface=" Arial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b="1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69.20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05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 Arial"/>
                        </a:rPr>
                        <a:t>4А</a:t>
                      </a:r>
                      <a:endParaRPr lang="ru-RU" sz="1100" b="1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64.80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05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 Arial"/>
                        </a:rPr>
                        <a:t>4Б</a:t>
                      </a:r>
                      <a:endParaRPr lang="ru-RU" sz="1100" b="1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61.40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29560" y="413215"/>
            <a:ext cx="41385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 Arial"/>
              </a:rPr>
              <a:t>Успеваемость Начальные классы.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594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5540737"/>
              </p:ext>
            </p:extLst>
          </p:nvPr>
        </p:nvGraphicFramePr>
        <p:xfrm>
          <a:off x="395535" y="260653"/>
          <a:ext cx="8640961" cy="6307798"/>
        </p:xfrm>
        <a:graphic>
          <a:graphicData uri="http://schemas.openxmlformats.org/drawingml/2006/table">
            <a:tbl>
              <a:tblPr/>
              <a:tblGrid>
                <a:gridCol w="1234423"/>
                <a:gridCol w="1234423"/>
                <a:gridCol w="1234423"/>
                <a:gridCol w="1234423"/>
                <a:gridCol w="1234423"/>
                <a:gridCol w="1234423"/>
                <a:gridCol w="1234423"/>
              </a:tblGrid>
              <a:tr h="4484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Успеваемость старших классов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0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Классы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2</a:t>
                      </a:r>
                      <a:r>
                        <a:rPr lang="ru-RU" sz="1100" baseline="0" dirty="0" smtClean="0">
                          <a:latin typeface=" Arial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>
                          <a:latin typeface=" Arial"/>
                          <a:ea typeface="Times New Roman"/>
                          <a:cs typeface=" Arial"/>
                        </a:rPr>
                        <a:t>неделя</a:t>
                      </a:r>
                    </a:p>
                  </a:txBody>
                  <a:tcPr marL="67712" marR="67712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3</a:t>
                      </a:r>
                      <a:r>
                        <a:rPr lang="ru-RU" sz="1100" baseline="0" dirty="0" smtClean="0">
                          <a:latin typeface=" Arial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неделя</a:t>
                      </a:r>
                      <a:endParaRPr lang="ru-RU" sz="1100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4</a:t>
                      </a:r>
                      <a:r>
                        <a:rPr lang="ru-RU" sz="1100" baseline="0" dirty="0" smtClean="0">
                          <a:latin typeface=" Arial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>
                          <a:latin typeface=" Arial"/>
                          <a:ea typeface="Times New Roman"/>
                          <a:cs typeface=" Arial"/>
                        </a:rPr>
                        <a:t>неделя</a:t>
                      </a:r>
                    </a:p>
                  </a:txBody>
                  <a:tcPr marL="67712" marR="67712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5</a:t>
                      </a:r>
                      <a:r>
                        <a:rPr lang="ru-RU" sz="1100" baseline="0" dirty="0" smtClean="0">
                          <a:latin typeface=" Arial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>
                          <a:latin typeface=" Arial"/>
                          <a:ea typeface="Times New Roman"/>
                          <a:cs typeface=" Arial"/>
                        </a:rPr>
                        <a:t>неделя</a:t>
                      </a:r>
                    </a:p>
                  </a:txBody>
                  <a:tcPr marL="67712" marR="67712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6</a:t>
                      </a:r>
                      <a:r>
                        <a:rPr lang="ru-RU" sz="1100" baseline="0" dirty="0" smtClean="0">
                          <a:latin typeface=" Arial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 неделя</a:t>
                      </a:r>
                      <a:endParaRPr lang="ru-RU" sz="1100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7</a:t>
                      </a:r>
                      <a:r>
                        <a:rPr lang="ru-RU" sz="1100" baseline="0" dirty="0" smtClean="0">
                          <a:latin typeface=" Arial"/>
                          <a:ea typeface="Times New Roman"/>
                          <a:cs typeface=" Arial"/>
                        </a:rPr>
                        <a:t> </a:t>
                      </a:r>
                      <a:r>
                        <a:rPr lang="ru-RU" sz="1100" dirty="0" smtClean="0">
                          <a:latin typeface=" Arial"/>
                          <a:ea typeface="Times New Roman"/>
                          <a:cs typeface=" Arial"/>
                        </a:rPr>
                        <a:t> неделя</a:t>
                      </a:r>
                      <a:endParaRPr lang="ru-RU" sz="1100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7712" marR="67712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5а 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55.40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02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5б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78.20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7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6а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48.10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37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6б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67.80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7а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54.00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7б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71.30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8а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65.00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8б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58.10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9а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46.10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9б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56.60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55.20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73.00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76993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3963186"/>
              </p:ext>
            </p:extLst>
          </p:nvPr>
        </p:nvGraphicFramePr>
        <p:xfrm>
          <a:off x="107504" y="188640"/>
          <a:ext cx="8928991" cy="6464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579"/>
                <a:gridCol w="1052387"/>
                <a:gridCol w="854330"/>
                <a:gridCol w="720080"/>
                <a:gridCol w="720080"/>
                <a:gridCol w="1008112"/>
                <a:gridCol w="792088"/>
                <a:gridCol w="1298565"/>
                <a:gridCol w="878924"/>
                <a:gridCol w="846846"/>
              </a:tblGrid>
              <a:tr h="500977">
                <a:tc gridSpan="10">
                  <a:txBody>
                    <a:bodyPr/>
                    <a:lstStyle/>
                    <a:p>
                      <a:pPr algn="ctr"/>
                      <a:r>
                        <a:rPr kumimoji="0" lang="ru-RU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06.02-11.02 начальная школа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893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Классы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Классный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руководитель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Школьная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форма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пропуски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успеваемость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Баллы за успеваемость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Участие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в мероприятиях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Культура поведения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Итог недели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Итого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баллов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90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err="1" smtClean="0"/>
                        <a:t>Свирид</a:t>
                      </a:r>
                      <a:r>
                        <a:rPr lang="ru-RU" sz="1200" b="1" dirty="0" smtClean="0"/>
                        <a:t> А.А.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8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err="1" smtClean="0"/>
                        <a:t>Осмиева</a:t>
                      </a:r>
                      <a:r>
                        <a:rPr lang="ru-RU" sz="1200" b="1" dirty="0" smtClean="0"/>
                        <a:t> В.П.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5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Шипицына А.Г.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 Arial"/>
                          <a:ea typeface="Times New Roman"/>
                          <a:cs typeface=" Arial"/>
                        </a:rPr>
                        <a:t>+1(за рост успеваемости)</a:t>
                      </a:r>
                    </a:p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108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Шакирова</a:t>
                      </a:r>
                      <a:r>
                        <a:rPr lang="ru-RU" sz="1200" b="1" baseline="0" dirty="0" smtClean="0"/>
                        <a:t> О.В.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 Arial"/>
                          <a:ea typeface="Times New Roman"/>
                          <a:cs typeface=" Arial"/>
                        </a:rPr>
                        <a:t>+1(за рост успеваемости)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69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Фролова О.В.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 Arial"/>
                          <a:ea typeface="Times New Roman"/>
                          <a:cs typeface=" Arial"/>
                        </a:rPr>
                        <a:t>+1(за рост успеваемости)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102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err="1" smtClean="0"/>
                        <a:t>Праслова</a:t>
                      </a:r>
                      <a:r>
                        <a:rPr lang="ru-RU" sz="1200" b="1" baseline="0" dirty="0" smtClean="0"/>
                        <a:t> Л.А.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 Arial"/>
                          <a:ea typeface="Times New Roman"/>
                          <a:cs typeface=" Arial"/>
                        </a:rPr>
                        <a:t>+1(за рост успеваемости)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718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Павлова Л.В.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 Arial"/>
                          <a:ea typeface="Times New Roman"/>
                          <a:cs typeface=" Arial"/>
                        </a:rPr>
                        <a:t>+1(за рост успеваемости)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69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Никонова Т.В.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 Arial"/>
                          <a:ea typeface="Times New Roman"/>
                          <a:cs typeface=" Arial"/>
                        </a:rPr>
                        <a:t>+1(за рост успеваемости)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229602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10899</TotalTime>
  <Words>695</Words>
  <Application>Microsoft Office PowerPoint</Application>
  <PresentationFormat>Экран (4:3)</PresentationFormat>
  <Paragraphs>345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550</cp:revision>
  <dcterms:created xsi:type="dcterms:W3CDTF">2021-10-24T16:42:20Z</dcterms:created>
  <dcterms:modified xsi:type="dcterms:W3CDTF">2023-02-12T14:57:58Z</dcterms:modified>
</cp:coreProperties>
</file>