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3" r:id="rId2"/>
    <p:sldId id="293" r:id="rId3"/>
    <p:sldId id="295" r:id="rId4"/>
    <p:sldId id="288" r:id="rId5"/>
    <p:sldId id="296" r:id="rId6"/>
    <p:sldId id="297" r:id="rId7"/>
    <p:sldId id="298" r:id="rId8"/>
    <p:sldId id="299" r:id="rId9"/>
    <p:sldId id="300" r:id="rId10"/>
    <p:sldId id="290" r:id="rId11"/>
    <p:sldId id="291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3F3C3"/>
    <a:srgbClr val="FFFE6D"/>
    <a:srgbClr val="00B5F4"/>
    <a:srgbClr val="4A4642"/>
    <a:srgbClr val="F4FCF4"/>
    <a:srgbClr val="E9E0D6"/>
    <a:srgbClr val="EC4112"/>
    <a:srgbClr val="34BB58"/>
    <a:srgbClr val="C3C863"/>
    <a:srgbClr val="F5A4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90" autoAdjust="0"/>
    <p:restoredTop sz="96457" autoAdjust="0"/>
  </p:normalViewPr>
  <p:slideViewPr>
    <p:cSldViewPr>
      <p:cViewPr varScale="1">
        <p:scale>
          <a:sx n="85" d="100"/>
          <a:sy n="85" d="100"/>
        </p:scale>
        <p:origin x="-15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61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17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5767" y="909585"/>
            <a:ext cx="8939809" cy="311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27169" y="3912383"/>
            <a:ext cx="8939809" cy="284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838" y="214692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127019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21 ноября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71924" y="956541"/>
            <a:ext cx="4216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день приветствий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86599" y="4317484"/>
            <a:ext cx="5809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Всемирный день </a:t>
            </a:r>
            <a:r>
              <a:rPr lang="ru-RU" dirty="0" smtClean="0"/>
              <a:t>телевидения, отмечаемый </a:t>
            </a:r>
            <a:r>
              <a:rPr lang="ru-RU" dirty="0"/>
              <a:t>ежегодно 21 ноября, был провозглашен Генеральной Ассамблеей ООН в декабре 1996 </a:t>
            </a:r>
            <a:r>
              <a:rPr lang="ru-RU" dirty="0" smtClean="0"/>
              <a:t>года. В </a:t>
            </a:r>
            <a:r>
              <a:rPr lang="ru-RU" dirty="0"/>
              <a:t>современном мире телевидение представляет собой символ связи и глобализации</a:t>
            </a:r>
            <a:r>
              <a:rPr lang="ru-RU" dirty="0" smtClean="0"/>
              <a:t>. </a:t>
            </a:r>
            <a:r>
              <a:rPr lang="ru-RU" dirty="0" smtClean="0"/>
              <a:t>Государствам </a:t>
            </a:r>
            <a:r>
              <a:rPr lang="ru-RU" dirty="0" smtClean="0"/>
              <a:t>предложено </a:t>
            </a:r>
            <a:r>
              <a:rPr lang="ru-RU" dirty="0"/>
              <a:t>отмечать этот день, обмениваясь телевизионными программами, посвящёнными таким проблемам, как </a:t>
            </a:r>
            <a:r>
              <a:rPr lang="ru-RU" dirty="0" smtClean="0"/>
              <a:t>мир, </a:t>
            </a:r>
            <a:r>
              <a:rPr lang="ru-RU" dirty="0"/>
              <a:t>экономическое и социальное </a:t>
            </a:r>
            <a:r>
              <a:rPr lang="ru-RU" dirty="0" smtClean="0"/>
              <a:t>развитие.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181845" y="1309321"/>
            <a:ext cx="580395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Всемирный день приветствий </a:t>
            </a:r>
            <a:r>
              <a:rPr lang="ru-RU" dirty="0" smtClean="0"/>
              <a:t>отмечается </a:t>
            </a:r>
            <a:r>
              <a:rPr lang="ru-RU" dirty="0"/>
              <a:t>ежегодно 21 ноября. Его главная цель — обратить внимание широкой общественности на важность личного общения для сохранения мира. Ведь только посредством доброго общения, а не применяя силу, можно решить практически любые конфликты</a:t>
            </a:r>
            <a:r>
              <a:rPr lang="ru-RU" dirty="0" smtClean="0"/>
              <a:t>. Сегодняшний </a:t>
            </a:r>
            <a:r>
              <a:rPr lang="ru-RU" dirty="0"/>
              <a:t>праздник — ещё один прекрасный день для дружеских приветствий, радостных эмоций и хорошего настроения. Присоединяйтесь и вы к </a:t>
            </a:r>
            <a:r>
              <a:rPr lang="ru-RU" dirty="0" smtClean="0"/>
              <a:t>этому </a:t>
            </a:r>
            <a:r>
              <a:rPr lang="ru-RU" dirty="0"/>
              <a:t>доброму празднику!</a:t>
            </a:r>
            <a:endParaRPr lang="ru-RU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3195286" y="3958241"/>
            <a:ext cx="4282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день телевидения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/>
          <a:srcRect l="30676"/>
          <a:stretch/>
        </p:blipFill>
        <p:spPr>
          <a:xfrm>
            <a:off x="389124" y="1136156"/>
            <a:ext cx="2772772" cy="2643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/>
          <a:srcRect l="9526" r="12062"/>
          <a:stretch/>
        </p:blipFill>
        <p:spPr>
          <a:xfrm>
            <a:off x="389125" y="4142664"/>
            <a:ext cx="2772771" cy="2397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b="19551"/>
          <a:stretch/>
        </p:blipFill>
        <p:spPr>
          <a:xfrm>
            <a:off x="323528" y="-12713"/>
            <a:ext cx="854595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t="11941" b="11638"/>
          <a:stretch/>
        </p:blipFill>
        <p:spPr>
          <a:xfrm>
            <a:off x="1547664" y="-27384"/>
            <a:ext cx="6030416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124812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21 ноября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родилась: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5445224"/>
            <a:ext cx="6957391" cy="115212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Тамара </a:t>
            </a:r>
            <a:r>
              <a:rPr lang="ru-RU" sz="2800" b="1" dirty="0" err="1">
                <a:solidFill>
                  <a:schemeClr val="tx1"/>
                </a:solidFill>
              </a:rPr>
              <a:t>Макаровна</a:t>
            </a:r>
            <a:r>
              <a:rPr lang="ru-RU" sz="2800" b="1" dirty="0">
                <a:solidFill>
                  <a:schemeClr val="tx1"/>
                </a:solidFill>
              </a:rPr>
              <a:t> Носова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советская актриса театра и кино, Народная артистка России</a:t>
            </a:r>
            <a:endParaRPr lang="ru-RU" sz="100" dirty="0" smtClean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074354"/>
            <a:ext cx="5664809" cy="4248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8312" y="-12336"/>
            <a:ext cx="63356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ноября родилась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AutoShape 2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42" y="-12336"/>
            <a:ext cx="3158321" cy="467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757186" y="757106"/>
            <a:ext cx="2386814" cy="609415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>
                <a:solidFill>
                  <a:schemeClr val="tx1"/>
                </a:solidFill>
              </a:rPr>
              <a:t>В советские времена Носову справедливо называли королевой кинокомедии. Достаточно вспомнить несколько ее ролей: важная воображала Тося в «Карнавальной ночи» </a:t>
            </a:r>
            <a:r>
              <a:rPr lang="ru-RU" sz="1900" dirty="0" smtClean="0">
                <a:solidFill>
                  <a:schemeClr val="tx1"/>
                </a:solidFill>
              </a:rPr>
              <a:t>Рязанова, болтушка </a:t>
            </a:r>
            <a:r>
              <a:rPr lang="ru-RU" sz="1900" dirty="0" err="1">
                <a:solidFill>
                  <a:schemeClr val="tx1"/>
                </a:solidFill>
              </a:rPr>
              <a:t>Ничкина</a:t>
            </a:r>
            <a:r>
              <a:rPr lang="ru-RU" sz="1900" dirty="0">
                <a:solidFill>
                  <a:schemeClr val="tx1"/>
                </a:solidFill>
              </a:rPr>
              <a:t> из «Женитьбы </a:t>
            </a:r>
            <a:r>
              <a:rPr lang="ru-RU" sz="1900" dirty="0" err="1">
                <a:solidFill>
                  <a:schemeClr val="tx1"/>
                </a:solidFill>
              </a:rPr>
              <a:t>Бальзаминова</a:t>
            </a:r>
            <a:r>
              <a:rPr lang="ru-RU" sz="1900" dirty="0">
                <a:solidFill>
                  <a:schemeClr val="tx1"/>
                </a:solidFill>
              </a:rPr>
              <a:t>» </a:t>
            </a:r>
            <a:r>
              <a:rPr lang="ru-RU" sz="1900" dirty="0" smtClean="0">
                <a:solidFill>
                  <a:schemeClr val="tx1"/>
                </a:solidFill>
              </a:rPr>
              <a:t>и</a:t>
            </a:r>
            <a:r>
              <a:rPr lang="ru-RU" sz="1900" dirty="0">
                <a:solidFill>
                  <a:schemeClr val="tx1"/>
                </a:solidFill>
              </a:rPr>
              <a:t>, конечно, </a:t>
            </a:r>
            <a:r>
              <a:rPr lang="ru-RU" sz="1900" dirty="0" smtClean="0">
                <a:solidFill>
                  <a:schemeClr val="tx1"/>
                </a:solidFill>
              </a:rPr>
              <a:t>Донна </a:t>
            </a:r>
            <a:r>
              <a:rPr lang="ru-RU" sz="1900" dirty="0">
                <a:solidFill>
                  <a:schemeClr val="tx1"/>
                </a:solidFill>
              </a:rPr>
              <a:t>Роза в «Здравствуйте, я ваша тетя!» Титова.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-32858" y="4658184"/>
            <a:ext cx="3243323" cy="219307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prstClr val="black"/>
                </a:solidFill>
              </a:rPr>
              <a:t>Тамара </a:t>
            </a:r>
            <a:r>
              <a:rPr lang="ru-RU" sz="3200" b="1" dirty="0" smtClean="0">
                <a:solidFill>
                  <a:prstClr val="black"/>
                </a:solidFill>
              </a:rPr>
              <a:t>Носова</a:t>
            </a:r>
            <a:r>
              <a:rPr lang="ru-RU" sz="2800" dirty="0">
                <a:solidFill>
                  <a:prstClr val="black"/>
                </a:solidFill>
              </a:rPr>
              <a:t/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советская актриса театра и кино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3803" y="1217999"/>
            <a:ext cx="3437543" cy="2209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/>
          <a:srcRect t="1390" b="-1"/>
          <a:stretch/>
        </p:blipFill>
        <p:spPr>
          <a:xfrm>
            <a:off x="3252965" y="3812186"/>
            <a:ext cx="3437543" cy="2551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10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12427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21 ноября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0983" y="1243080"/>
            <a:ext cx="5876292" cy="2616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полет человека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воздушном шаре</a:t>
            </a:r>
          </a:p>
          <a:p>
            <a:r>
              <a:rPr lang="ru-RU" dirty="0"/>
              <a:t>Наполненный горячим воздухом шар поднялся из </a:t>
            </a:r>
            <a:r>
              <a:rPr lang="ru-RU" dirty="0" smtClean="0"/>
              <a:t>Парижа </a:t>
            </a:r>
            <a:r>
              <a:rPr lang="ru-RU" dirty="0"/>
              <a:t>21 ноября 1783 года. </a:t>
            </a:r>
            <a:r>
              <a:rPr lang="ru-RU" dirty="0" smtClean="0"/>
              <a:t>Воздухоплаватели братья </a:t>
            </a:r>
            <a:r>
              <a:rPr lang="ru-RU" dirty="0"/>
              <a:t>Монгольфье достигли высоты 915 метров и за 25 минут покрыли расстояние в 9 км, а затем благополучно приземлились в открытой местности вблизи дороги на Фонтенбло. В последующие годы в Европе было совершено множество полетов на воздушных шарах. Так человечество научилось летать...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l="10000" r="8001"/>
          <a:stretch/>
        </p:blipFill>
        <p:spPr>
          <a:xfrm>
            <a:off x="85371" y="1254892"/>
            <a:ext cx="2947901" cy="2604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4965" y="1330752"/>
            <a:ext cx="66534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1783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/>
          <a:srcRect l="9185" r="15501"/>
          <a:stretch/>
        </p:blipFill>
        <p:spPr>
          <a:xfrm>
            <a:off x="85371" y="4011821"/>
            <a:ext cx="2947901" cy="2613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130983" y="3933056"/>
            <a:ext cx="5876292" cy="2893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Москве открылся Детский музыкальный театр</a:t>
            </a:r>
          </a:p>
          <a:p>
            <a:r>
              <a:rPr lang="ru-RU" dirty="0"/>
              <a:t>В начале 1920-х годов Наталию </a:t>
            </a:r>
            <a:r>
              <a:rPr lang="ru-RU" dirty="0" err="1" smtClean="0"/>
              <a:t>Сац</a:t>
            </a:r>
            <a:r>
              <a:rPr lang="ru-RU" dirty="0" smtClean="0"/>
              <a:t> охватывает </a:t>
            </a:r>
            <a:r>
              <a:rPr lang="ru-RU" dirty="0"/>
              <a:t>идея создания театра для </a:t>
            </a:r>
            <a:r>
              <a:rPr lang="ru-RU" dirty="0" smtClean="0"/>
              <a:t>детей. Много </a:t>
            </a:r>
            <a:r>
              <a:rPr lang="ru-RU" dirty="0"/>
              <a:t>лет ушло на попытки доказать, насколько необходим подобный театр, и, наконец, 21 ноября 1965 года на сцене Московского театра Эстрады состоялся первый спектакль – опера </a:t>
            </a:r>
            <a:r>
              <a:rPr lang="ru-RU" dirty="0" smtClean="0"/>
              <a:t>Карасева </a:t>
            </a:r>
            <a:r>
              <a:rPr lang="ru-RU" dirty="0"/>
              <a:t>«Морозко</a:t>
            </a:r>
            <a:r>
              <a:rPr lang="ru-RU" dirty="0" smtClean="0"/>
              <a:t>».</a:t>
            </a:r>
            <a:r>
              <a:rPr lang="ru-RU" dirty="0"/>
              <a:t> В 1987 году </a:t>
            </a:r>
            <a:r>
              <a:rPr lang="ru-RU" dirty="0" smtClean="0"/>
              <a:t>Московский государственный детский </a:t>
            </a:r>
            <a:r>
              <a:rPr lang="ru-RU" dirty="0"/>
              <a:t>музыкальный театр стал академическим. Сейчас он носит имя своего основателя — Наталии Ильиничны Сац.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916" y="4071028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1965</a:t>
            </a:r>
          </a:p>
        </p:txBody>
      </p:sp>
    </p:spTree>
    <p:extLst>
      <p:ext uri="{BB962C8B-B14F-4D97-AF65-F5344CB8AC3E}">
        <p14:creationId xmlns:p14="http://schemas.microsoft.com/office/powerpoint/2010/main" xmlns="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300192" y="620688"/>
            <a:ext cx="2843808" cy="6237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un4-16.userapi.com/impg/fzSMB_pf6AXuamQl9Y_RPiDlYv_hB-lti7cYMQ/R53osZZs05s.jpg?size=756x1600&amp;quality=95&amp;sign=a42de0fa0a69820fbd6c6e40d0caf12c&amp;type=album"/>
          <p:cNvPicPr>
            <a:picLocks noChangeAspect="1" noChangeArrowheads="1"/>
          </p:cNvPicPr>
          <p:nvPr/>
        </p:nvPicPr>
        <p:blipFill>
          <a:blip r:embed="rId2" cstate="print"/>
          <a:srcRect b="17479"/>
          <a:stretch>
            <a:fillRect/>
          </a:stretch>
        </p:blipFill>
        <p:spPr bwMode="auto">
          <a:xfrm>
            <a:off x="0" y="1887760"/>
            <a:ext cx="2845856" cy="4970240"/>
          </a:xfrm>
          <a:prstGeom prst="rect">
            <a:avLst/>
          </a:prstGeom>
          <a:noFill/>
        </p:spPr>
      </p:pic>
      <p:pic>
        <p:nvPicPr>
          <p:cNvPr id="1028" name="Picture 4" descr="https://sun9-42.userapi.com/impg/s5kECflqxKze5Ws4exWA0Z-zbl4XuA3eVj3EmA/Vbu5ftOiVko.jpg?size=1280x872&amp;quality=95&amp;sign=b43c0f575f56eec6bcf19c6265cf53e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060848"/>
            <a:ext cx="3461007" cy="2357811"/>
          </a:xfrm>
          <a:prstGeom prst="rect">
            <a:avLst/>
          </a:prstGeom>
          <a:noFill/>
        </p:spPr>
      </p:pic>
      <p:pic>
        <p:nvPicPr>
          <p:cNvPr id="1030" name="Picture 6" descr="https://sun4-15.userapi.com/impg/7dImgoHe2dnRb_ItLv02RTIociNivAK9hLqANA/9CZfL6bO40I.jpg?size=905x1280&amp;quality=95&amp;sign=99db0a4a5ec70f7d23b933440bb730bd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2376264" cy="3360905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90673" y="46464"/>
            <a:ext cx="2389839" cy="646232"/>
          </a:xfrm>
          <a:prstGeom prst="rect">
            <a:avLst/>
          </a:prstGeom>
        </p:spPr>
      </p:pic>
      <p:pic>
        <p:nvPicPr>
          <p:cNvPr id="1032" name="Picture 8" descr="https://sun9-70.userapi.com/impg/mGINoMsrWKWrg6JgIcmNfBTPrjtDRPzmCBAw9g/uQqMc8G_-TI.jpg?size=1280x963&amp;quality=95&amp;sign=f0ff22802ed9b2f6897075d616e1bb4d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257611"/>
            <a:ext cx="3456384" cy="26003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72200" y="692696"/>
            <a:ext cx="277180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школе зажигаются новые спортивные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звёздочки.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Недавно в </a:t>
            </a:r>
            <a:r>
              <a:rPr lang="ru-RU" sz="1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Кемерове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прошло первенство по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САМБО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мальчиков и девочек.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 3 «А» класса Семенов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Денис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занял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почетное 2 место. А еще в Промышленновском муниципальном округе состоялся открытый турнир по боксу среди юношей в рамках акции "Бокс против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наркотиков«,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 4 «А» класса </a:t>
            </a:r>
            <a:r>
              <a:rPr lang="ru-RU" sz="1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Балаков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Семён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стал серебряным призером. Ребята - большие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молодцы, поздравляем и желаем новых спортивных успехов и достижений. 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-83135"/>
            <a:ext cx="4794419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Наши </a:t>
            </a:r>
          </a:p>
          <a:p>
            <a:pPr algn="ctr"/>
            <a:r>
              <a:rPr lang="ru-RU" sz="4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звездные </a:t>
            </a:r>
          </a:p>
          <a:p>
            <a:pPr algn="ctr"/>
            <a:r>
              <a:rPr lang="ru-RU" sz="4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бойцы </a:t>
            </a:r>
            <a:endParaRPr lang="ru-RU" sz="4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064237"/>
              </p:ext>
            </p:extLst>
          </p:nvPr>
        </p:nvGraphicFramePr>
        <p:xfrm>
          <a:off x="323529" y="238576"/>
          <a:ext cx="8568951" cy="595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031"/>
                <a:gridCol w="1009952"/>
                <a:gridCol w="926881"/>
                <a:gridCol w="694418"/>
                <a:gridCol w="653905"/>
                <a:gridCol w="734928"/>
                <a:gridCol w="771573"/>
                <a:gridCol w="1465991"/>
                <a:gridCol w="771573"/>
                <a:gridCol w="812699"/>
              </a:tblGrid>
              <a:tr h="466785">
                <a:tc gridSpan="10">
                  <a:txBody>
                    <a:bodyPr/>
                    <a:lstStyle/>
                    <a:p>
                      <a:pPr algn="ctr"/>
                      <a:r>
                        <a:rPr kumimoji="0" lang="ru-RU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14.11-19.11  начальная школа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272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Классы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Классный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руководитель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Школьная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форма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пропуски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успеваемость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Баллы за успеваемость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Участие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в мероприятиях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Культура поведения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Итог недели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Итого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баллов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17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err="1" smtClean="0"/>
                        <a:t>Свирид</a:t>
                      </a:r>
                      <a:r>
                        <a:rPr lang="ru-RU" sz="1200" b="1" dirty="0" smtClean="0"/>
                        <a:t> А.А.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17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err="1" smtClean="0"/>
                        <a:t>Осмиева</a:t>
                      </a:r>
                      <a:r>
                        <a:rPr lang="ru-RU" sz="1200" b="1" dirty="0" smtClean="0"/>
                        <a:t> В.П.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7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Шипицына А.Г.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17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Шакирова</a:t>
                      </a:r>
                      <a:r>
                        <a:rPr lang="ru-RU" sz="1200" b="1" baseline="0" dirty="0" smtClean="0"/>
                        <a:t> О.В.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 Arial"/>
                          <a:ea typeface="Times New Roman"/>
                          <a:cs typeface=" Arial"/>
                        </a:rPr>
                        <a:t>+1</a:t>
                      </a:r>
                      <a:endParaRPr lang="ru-RU" sz="1100" dirty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17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Фролова О.В.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 Arial"/>
                          <a:ea typeface="Times New Roman"/>
                          <a:cs typeface=" Arial"/>
                        </a:rPr>
                        <a:t>+1</a:t>
                      </a:r>
                      <a:endParaRPr lang="ru-RU" sz="1100" dirty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697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err="1" smtClean="0"/>
                        <a:t>Праслова</a:t>
                      </a:r>
                      <a:r>
                        <a:rPr lang="ru-RU" sz="1200" b="1" baseline="0" dirty="0" smtClean="0"/>
                        <a:t> Л.А.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Павлова Л.В.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Кудинов А.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 Arial"/>
                          <a:ea typeface="Times New Roman"/>
                          <a:cs typeface=" Arial"/>
                        </a:rPr>
                        <a:t>+1</a:t>
                      </a:r>
                      <a:endParaRPr lang="ru-RU" sz="1100" dirty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17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Никонова Т.В.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8108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7136456"/>
              </p:ext>
            </p:extLst>
          </p:nvPr>
        </p:nvGraphicFramePr>
        <p:xfrm>
          <a:off x="107504" y="96585"/>
          <a:ext cx="8928990" cy="673608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97178"/>
                <a:gridCol w="1420508"/>
                <a:gridCol w="619368"/>
                <a:gridCol w="999742"/>
                <a:gridCol w="775591"/>
                <a:gridCol w="588365"/>
                <a:gridCol w="497178"/>
                <a:gridCol w="710254"/>
                <a:gridCol w="994356"/>
                <a:gridCol w="761069"/>
                <a:gridCol w="426152"/>
                <a:gridCol w="639229"/>
              </a:tblGrid>
              <a:tr h="395105">
                <a:tc gridSpan="12"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Итоги недели 14.11-19.11 старшая школа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699033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Классный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руководитель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tabLst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Комиссия чистоты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Школьная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форма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Пропуски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уроков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успеваемость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Баллы за успеваемость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В мероприятиях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поведения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баллов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89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Мироненко </a:t>
                      </a:r>
                      <a:r>
                        <a:rPr lang="ru-RU" sz="1200" b="0" dirty="0" err="1" smtClean="0"/>
                        <a:t>Т.Викт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5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-1</a:t>
                      </a:r>
                    </a:p>
                    <a:p>
                      <a:pPr algn="ctr"/>
                      <a:r>
                        <a:rPr lang="ru-RU" sz="1200" kern="1200" dirty="0" smtClean="0"/>
                        <a:t>Клопов</a:t>
                      </a:r>
                      <a:r>
                        <a:rPr lang="ru-RU" sz="1200" kern="1200" baseline="0" dirty="0" smtClean="0"/>
                        <a:t> </a:t>
                      </a:r>
                      <a:endParaRPr lang="ru-RU" sz="1200" kern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432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5б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mtClean="0"/>
                        <a:t>Мироненко Т.Вл.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+1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+1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70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mtClean="0"/>
                        <a:t>Ворошилова О.М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-1</a:t>
                      </a:r>
                    </a:p>
                    <a:p>
                      <a:pPr algn="ctr"/>
                      <a:r>
                        <a:rPr lang="ru-RU" sz="1000" dirty="0" smtClean="0"/>
                        <a:t>Исламов О.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549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6б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mtClean="0"/>
                        <a:t>Шакирова О.В.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+1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+1 </a:t>
                      </a:r>
                    </a:p>
                    <a:p>
                      <a:pPr algn="ctr"/>
                      <a:r>
                        <a:rPr lang="ru-RU" sz="1000" dirty="0" err="1" smtClean="0"/>
                        <a:t>Оформ</a:t>
                      </a:r>
                      <a:r>
                        <a:rPr lang="ru-RU" sz="1000" baseline="0" dirty="0" err="1" smtClean="0"/>
                        <a:t>.школы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589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mtClean="0"/>
                        <a:t>Дмитриева Н.С.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/>
                        <a:t>-1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Тихомиров 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47,90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7746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7б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mtClean="0"/>
                        <a:t>Гильдт А.В.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+1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+1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Оформ.школы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-1</a:t>
                      </a:r>
                    </a:p>
                    <a:p>
                      <a:pPr algn="ctr"/>
                      <a:r>
                        <a:rPr lang="ru-RU" sz="1000" dirty="0" smtClean="0"/>
                        <a:t>Перунов Т.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549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mtClean="0"/>
                        <a:t>Никонова Т.В.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-1</a:t>
                      </a:r>
                    </a:p>
                    <a:p>
                      <a:pPr algn="ctr"/>
                      <a:r>
                        <a:rPr lang="ru-RU" sz="1000" dirty="0" err="1" smtClean="0"/>
                        <a:t>Кочетыгов</a:t>
                      </a:r>
                      <a:r>
                        <a:rPr lang="ru-RU" sz="1000" baseline="0" dirty="0" smtClean="0"/>
                        <a:t> Е.</a:t>
                      </a:r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+1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Оформ.школы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990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8б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mtClean="0"/>
                        <a:t>Прохацкая О.Н.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-3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балла</a:t>
                      </a:r>
                    </a:p>
                    <a:p>
                      <a:pPr algn="ctr"/>
                      <a:r>
                        <a:rPr lang="ru-RU" sz="1000" kern="1200" dirty="0" smtClean="0"/>
                        <a:t>Щербаков  А.</a:t>
                      </a:r>
                    </a:p>
                    <a:p>
                      <a:pPr algn="ctr"/>
                      <a:r>
                        <a:rPr lang="ru-RU" sz="1000" kern="1200" dirty="0" smtClean="0"/>
                        <a:t>Федоров К.</a:t>
                      </a:r>
                    </a:p>
                    <a:p>
                      <a:pPr algn="ctr"/>
                      <a:r>
                        <a:rPr lang="ru-RU" sz="1000" kern="1200" dirty="0" err="1" smtClean="0"/>
                        <a:t>Шулева</a:t>
                      </a:r>
                      <a:r>
                        <a:rPr lang="ru-RU" sz="1000" kern="1200" dirty="0" smtClean="0"/>
                        <a:t> Ю.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-1</a:t>
                      </a:r>
                    </a:p>
                    <a:p>
                      <a:pPr algn="ctr"/>
                      <a:r>
                        <a:rPr lang="ru-RU" sz="1000" dirty="0" smtClean="0"/>
                        <a:t>Смирнов И.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70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mtClean="0"/>
                        <a:t>Гололобова О.Ф.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/>
                        <a:t>-1</a:t>
                      </a:r>
                    </a:p>
                    <a:p>
                      <a:pPr algn="ctr"/>
                      <a:r>
                        <a:rPr lang="ru-RU" sz="1000" kern="1200" dirty="0" err="1" smtClean="0"/>
                        <a:t>Мкалов</a:t>
                      </a:r>
                      <a:r>
                        <a:rPr lang="ru-RU" sz="1000" kern="1200" baseline="0" dirty="0" smtClean="0"/>
                        <a:t> Ж</a:t>
                      </a:r>
                      <a:endParaRPr lang="ru-RU" sz="1000" kern="1200" dirty="0" smtClean="0"/>
                    </a:p>
                    <a:p>
                      <a:pPr algn="ctr"/>
                      <a:endParaRPr lang="ru-RU" sz="1000" kern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-1 </a:t>
                      </a:r>
                    </a:p>
                    <a:p>
                      <a:pPr algn="ctr"/>
                      <a:r>
                        <a:rPr lang="ru-RU" sz="1000" dirty="0" smtClean="0"/>
                        <a:t>Алексеев</a:t>
                      </a:r>
                      <a:r>
                        <a:rPr lang="ru-RU" sz="1000" baseline="0" dirty="0" smtClean="0"/>
                        <a:t> Ю.</a:t>
                      </a:r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549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9б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mtClean="0"/>
                        <a:t>Гетманов Е.А.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+1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Оформ.школы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549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err="1" smtClean="0"/>
                        <a:t>Буглеева</a:t>
                      </a:r>
                      <a:r>
                        <a:rPr lang="ru-RU" sz="1200" b="0" dirty="0" smtClean="0"/>
                        <a:t> Г.А.</a:t>
                      </a:r>
                      <a:endParaRPr lang="ru-RU" sz="12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62,20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+1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Оформ.школы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392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mtClean="0"/>
                        <a:t>Прохацкая О.Н.</a:t>
                      </a:r>
                      <a:endParaRPr lang="ru-RU" sz="1200" b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66,40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+1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3789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5705624"/>
              </p:ext>
            </p:extLst>
          </p:nvPr>
        </p:nvGraphicFramePr>
        <p:xfrm>
          <a:off x="539552" y="908721"/>
          <a:ext cx="7920881" cy="5239163"/>
        </p:xfrm>
        <a:graphic>
          <a:graphicData uri="http://schemas.openxmlformats.org/drawingml/2006/table">
            <a:tbl>
              <a:tblPr/>
              <a:tblGrid>
                <a:gridCol w="977784"/>
                <a:gridCol w="1097704"/>
                <a:gridCol w="1109332"/>
                <a:gridCol w="1082490"/>
                <a:gridCol w="1124547"/>
                <a:gridCol w="1124547"/>
                <a:gridCol w="1404477"/>
              </a:tblGrid>
              <a:tr h="57606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Arial Black" pitchFamily="34" charset="0"/>
                          <a:ea typeface="Times New Roman"/>
                          <a:cs typeface=" Arial"/>
                        </a:rPr>
                        <a:t>Классы</a:t>
                      </a: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2</a:t>
                      </a:r>
                      <a:r>
                        <a:rPr lang="ru-RU" sz="1100" baseline="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>
                          <a:latin typeface="Arial Black" pitchFamily="34" charset="0"/>
                          <a:ea typeface="Times New Roman"/>
                          <a:cs typeface=" Arial"/>
                        </a:rPr>
                        <a:t>неделя</a:t>
                      </a: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3</a:t>
                      </a:r>
                      <a:r>
                        <a:rPr lang="ru-RU" sz="1100" baseline="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неделя</a:t>
                      </a:r>
                      <a:endParaRPr lang="ru-RU" sz="1100" dirty="0">
                        <a:latin typeface="Arial Black" pitchFamily="34" charset="0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4</a:t>
                      </a:r>
                      <a:r>
                        <a:rPr lang="ru-RU" sz="1100" baseline="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>
                          <a:latin typeface="Arial Black" pitchFamily="34" charset="0"/>
                          <a:ea typeface="Times New Roman"/>
                          <a:cs typeface=" Arial"/>
                        </a:rPr>
                        <a:t>неделя</a:t>
                      </a: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5</a:t>
                      </a:r>
                      <a:r>
                        <a:rPr lang="ru-RU" sz="1100" baseline="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>
                          <a:latin typeface="Arial Black" pitchFamily="34" charset="0"/>
                          <a:ea typeface="Times New Roman"/>
                          <a:cs typeface=" Arial"/>
                        </a:rPr>
                        <a:t>неделя</a:t>
                      </a: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6</a:t>
                      </a:r>
                      <a:r>
                        <a:rPr lang="ru-RU" sz="1100" baseline="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неделя</a:t>
                      </a:r>
                      <a:endParaRPr lang="ru-RU" sz="1100" dirty="0">
                        <a:latin typeface="Arial Black" pitchFamily="34" charset="0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7</a:t>
                      </a:r>
                      <a:r>
                        <a:rPr lang="ru-RU" sz="1100" baseline="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неделя</a:t>
                      </a:r>
                      <a:endParaRPr lang="ru-RU" sz="1100" dirty="0">
                        <a:latin typeface="Arial Black" pitchFamily="34" charset="0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83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 Arial"/>
                        </a:rPr>
                        <a:t>2А</a:t>
                      </a:r>
                      <a:endParaRPr lang="ru-RU" sz="1100" b="1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26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 Arial"/>
                        </a:rPr>
                        <a:t>2Б</a:t>
                      </a:r>
                      <a:endParaRPr lang="ru-RU" sz="1100" b="1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83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 Arial"/>
                        </a:rPr>
                        <a:t>3А</a:t>
                      </a:r>
                      <a:endParaRPr lang="ru-RU" sz="1100" b="1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0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 Arial"/>
                        </a:rPr>
                        <a:t>3В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Times New Roman"/>
                        <a:cs typeface=" Arial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b="1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65,80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05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 Arial"/>
                        </a:rPr>
                        <a:t>4А</a:t>
                      </a:r>
                      <a:endParaRPr lang="ru-RU" sz="1100" b="1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05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 Arial"/>
                        </a:rPr>
                        <a:t>4Б</a:t>
                      </a:r>
                      <a:endParaRPr lang="ru-RU" sz="1100" b="1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29560" y="413215"/>
            <a:ext cx="41385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 Arial"/>
              </a:rPr>
              <a:t>Успеваемость Начальные классы.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9458880"/>
              </p:ext>
            </p:extLst>
          </p:nvPr>
        </p:nvGraphicFramePr>
        <p:xfrm>
          <a:off x="395535" y="260653"/>
          <a:ext cx="8640961" cy="6375810"/>
        </p:xfrm>
        <a:graphic>
          <a:graphicData uri="http://schemas.openxmlformats.org/drawingml/2006/table">
            <a:tbl>
              <a:tblPr/>
              <a:tblGrid>
                <a:gridCol w="1234423"/>
                <a:gridCol w="1234423"/>
                <a:gridCol w="1234423"/>
                <a:gridCol w="1234423"/>
                <a:gridCol w="1234423"/>
                <a:gridCol w="1234423"/>
                <a:gridCol w="1234423"/>
              </a:tblGrid>
              <a:tr h="4484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Успеваемость старших классов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0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Классы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2</a:t>
                      </a:r>
                      <a:r>
                        <a:rPr lang="ru-RU" sz="1100" baseline="0" dirty="0" smtClean="0">
                          <a:latin typeface=" Arial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>
                          <a:latin typeface=" Arial"/>
                          <a:ea typeface="Times New Roman"/>
                          <a:cs typeface=" Arial"/>
                        </a:rPr>
                        <a:t>неделя</a:t>
                      </a:r>
                    </a:p>
                  </a:txBody>
                  <a:tcPr marL="67712" marR="67712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3</a:t>
                      </a:r>
                      <a:r>
                        <a:rPr lang="ru-RU" sz="1100" baseline="0" dirty="0" smtClean="0">
                          <a:latin typeface=" Arial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неделя</a:t>
                      </a:r>
                      <a:endParaRPr lang="ru-RU" sz="1100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4</a:t>
                      </a:r>
                      <a:r>
                        <a:rPr lang="ru-RU" sz="1100" baseline="0" dirty="0" smtClean="0">
                          <a:latin typeface=" Arial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>
                          <a:latin typeface=" Arial"/>
                          <a:ea typeface="Times New Roman"/>
                          <a:cs typeface=" Arial"/>
                        </a:rPr>
                        <a:t>неделя</a:t>
                      </a:r>
                    </a:p>
                  </a:txBody>
                  <a:tcPr marL="67712" marR="67712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5</a:t>
                      </a:r>
                      <a:r>
                        <a:rPr lang="ru-RU" sz="1100" baseline="0" dirty="0" smtClean="0">
                          <a:latin typeface=" Arial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>
                          <a:latin typeface=" Arial"/>
                          <a:ea typeface="Times New Roman"/>
                          <a:cs typeface=" Arial"/>
                        </a:rPr>
                        <a:t>неделя</a:t>
                      </a:r>
                    </a:p>
                  </a:txBody>
                  <a:tcPr marL="67712" marR="67712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6</a:t>
                      </a:r>
                      <a:r>
                        <a:rPr lang="ru-RU" sz="1100" baseline="0" dirty="0" smtClean="0">
                          <a:latin typeface=" Arial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 неделя</a:t>
                      </a:r>
                      <a:endParaRPr lang="ru-RU" sz="1100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7</a:t>
                      </a:r>
                      <a:r>
                        <a:rPr lang="ru-RU" sz="1100" baseline="0" dirty="0" smtClean="0">
                          <a:latin typeface=" Arial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 неделя</a:t>
                      </a:r>
                      <a:endParaRPr lang="ru-RU" sz="1100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5а 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02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5б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7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6а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6б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7а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7б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8а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8б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9а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9б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10690</TotalTime>
  <Words>729</Words>
  <Application>Microsoft Office PowerPoint</Application>
  <PresentationFormat>Экран (4:3)</PresentationFormat>
  <Paragraphs>302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553</cp:revision>
  <dcterms:created xsi:type="dcterms:W3CDTF">2021-10-24T16:42:20Z</dcterms:created>
  <dcterms:modified xsi:type="dcterms:W3CDTF">2022-11-21T02:31:51Z</dcterms:modified>
</cp:coreProperties>
</file>