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300" r:id="rId3"/>
    <p:sldId id="293" r:id="rId4"/>
    <p:sldId id="288" r:id="rId5"/>
    <p:sldId id="301" r:id="rId6"/>
    <p:sldId id="290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7D31"/>
    <a:srgbClr val="006600"/>
    <a:srgbClr val="B195D7"/>
    <a:srgbClr val="00FF00"/>
    <a:srgbClr val="5D5936"/>
    <a:srgbClr val="FF64B7"/>
    <a:srgbClr val="EC8B34"/>
    <a:srgbClr val="E8513E"/>
    <a:srgbClr val="FFBF00"/>
    <a:srgbClr val="CF24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6478" autoAdjust="0"/>
  </p:normalViewPr>
  <p:slideViewPr>
    <p:cSldViewPr>
      <p:cViewPr>
        <p:scale>
          <a:sx n="80" d="100"/>
          <a:sy n="80" d="100"/>
        </p:scale>
        <p:origin x="-1742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61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" b="69038"/>
          <a:stretch/>
        </p:blipFill>
        <p:spPr bwMode="auto">
          <a:xfrm>
            <a:off x="132416" y="873006"/>
            <a:ext cx="8939809" cy="29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07" b="69038"/>
          <a:stretch/>
        </p:blipFill>
        <p:spPr bwMode="auto">
          <a:xfrm>
            <a:off x="132416" y="3799213"/>
            <a:ext cx="8939809" cy="28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9939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96375" y="991778"/>
            <a:ext cx="591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авиации и космонавтики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4315" y="4379209"/>
            <a:ext cx="577728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Вы, наверное, замечали, что во сне можете </a:t>
            </a:r>
            <a:r>
              <a:rPr lang="ru-RU" dirty="0"/>
              <a:t>сознательно делать многие вещи, невозможные в реальной жизни, например, летать, проходить сквозь стены, общаться с </a:t>
            </a:r>
            <a:r>
              <a:rPr lang="ru-RU" dirty="0" smtClean="0"/>
              <a:t>фантастическими существами. И в </a:t>
            </a:r>
            <a:r>
              <a:rPr lang="ru-RU" dirty="0"/>
              <a:t>этот день в 1975 году британский парапсихолог </a:t>
            </a:r>
            <a:r>
              <a:rPr lang="ru-RU" b="1" dirty="0" err="1">
                <a:solidFill>
                  <a:srgbClr val="0070C0"/>
                </a:solidFill>
              </a:rPr>
              <a:t>Кейт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Хирн</a:t>
            </a:r>
            <a:r>
              <a:rPr lang="ru-RU" b="1" dirty="0">
                <a:solidFill>
                  <a:srgbClr val="0070C0"/>
                </a:solidFill>
              </a:rPr>
              <a:t> экспериментально доказал реальность осознанных сновидений</a:t>
            </a:r>
            <a:r>
              <a:rPr lang="ru-RU" dirty="0" smtClean="0"/>
              <a:t>.</a:t>
            </a:r>
            <a:r>
              <a:rPr lang="ru-RU" dirty="0"/>
              <a:t> В честь этого был учрежден необычный </a:t>
            </a:r>
            <a:r>
              <a:rPr lang="ru-RU" dirty="0" smtClean="0"/>
              <a:t>праздник.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15200" y="3966243"/>
            <a:ext cx="656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осознанных сновидений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20299" y="1347886"/>
            <a:ext cx="5865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Сегодня мы </a:t>
            </a:r>
            <a:r>
              <a:rPr lang="ru-RU" dirty="0"/>
              <a:t>празднуем знаменательный для человечества день – начало космической эры. 12 апреля 1961 года человек, чье имя стало </a:t>
            </a:r>
            <a:r>
              <a:rPr lang="ru-RU" dirty="0" smtClean="0"/>
              <a:t>легендой, </a:t>
            </a:r>
            <a:r>
              <a:rPr lang="ru-RU" dirty="0"/>
              <a:t>совершил первый полет в космос, облетев нашу планету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Полет Юрия Алексеевича Гагарина</a:t>
            </a:r>
            <a:r>
              <a:rPr lang="ru-RU" dirty="0"/>
              <a:t> </a:t>
            </a:r>
            <a:r>
              <a:rPr lang="ru-RU" dirty="0" smtClean="0"/>
              <a:t>длился недолго, </a:t>
            </a:r>
            <a:r>
              <a:rPr lang="ru-RU" dirty="0"/>
              <a:t>но эти </a:t>
            </a:r>
            <a:r>
              <a:rPr lang="ru-RU" b="1" dirty="0">
                <a:solidFill>
                  <a:srgbClr val="0070C0"/>
                </a:solidFill>
              </a:rPr>
              <a:t>108 минут</a:t>
            </a:r>
            <a:r>
              <a:rPr lang="ru-RU" dirty="0"/>
              <a:t> раскрыли перед нами двери в удивительный и прекрасный мир науки и космоса</a:t>
            </a:r>
            <a:r>
              <a:rPr lang="ru-RU" dirty="0" smtClean="0"/>
              <a:t>.</a:t>
            </a:r>
            <a:r>
              <a:rPr lang="ru-RU" dirty="0"/>
              <a:t> Ж</a:t>
            </a:r>
            <a:r>
              <a:rPr lang="ru-RU" dirty="0" smtClean="0"/>
              <a:t>елаем всем </a:t>
            </a:r>
            <a:r>
              <a:rPr lang="ru-RU" dirty="0"/>
              <a:t>космического </a:t>
            </a:r>
            <a:r>
              <a:rPr lang="ru-RU" dirty="0" smtClean="0"/>
              <a:t>здоровья и </a:t>
            </a:r>
            <a:r>
              <a:rPr lang="ru-RU" dirty="0"/>
              <a:t>мирного неба над </a:t>
            </a:r>
            <a:r>
              <a:rPr lang="ru-RU" dirty="0" smtClean="0"/>
              <a:t>головой!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170727"/>
            <a:ext cx="2772358" cy="2397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45181"/>
            <a:ext cx="2769893" cy="2361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" y="-99392"/>
            <a:ext cx="9230804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5517232"/>
            <a:ext cx="327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Алексей Архипович Леонов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01031"/>
            <a:ext cx="5400600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Arial Narrow" pitchFamily="34" charset="0"/>
              </a:rPr>
              <a:t>Алексей Архипович Леонов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Дата </a:t>
            </a:r>
            <a:r>
              <a:rPr lang="ru-RU" sz="2000" b="1" dirty="0">
                <a:latin typeface="Arial Narrow" pitchFamily="34" charset="0"/>
              </a:rPr>
              <a:t>и место рождения</a:t>
            </a:r>
            <a:r>
              <a:rPr lang="ru-RU" sz="2000" dirty="0">
                <a:latin typeface="Arial Narrow" pitchFamily="34" charset="0"/>
              </a:rPr>
              <a:t>: 1934, </a:t>
            </a:r>
            <a:r>
              <a:rPr lang="ru-RU" sz="2000" b="1" dirty="0" smtClean="0">
                <a:solidFill>
                  <a:srgbClr val="ED7D31"/>
                </a:solidFill>
                <a:latin typeface="Arial Narrow" pitchFamily="34" charset="0"/>
              </a:rPr>
              <a:t>Кузбасс,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СССР</a:t>
            </a: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>Дата и место смерти</a:t>
            </a:r>
            <a:r>
              <a:rPr lang="ru-RU" sz="2000" dirty="0">
                <a:latin typeface="Arial Narrow" pitchFamily="34" charset="0"/>
              </a:rPr>
              <a:t>: 2019 (</a:t>
            </a:r>
            <a:r>
              <a:rPr lang="ru-RU" sz="2000" b="1" dirty="0">
                <a:latin typeface="Arial Narrow" pitchFamily="34" charset="0"/>
              </a:rPr>
              <a:t>85 лет</a:t>
            </a:r>
            <a:r>
              <a:rPr lang="ru-RU" sz="2000" dirty="0">
                <a:latin typeface="Arial Narrow" pitchFamily="34" charset="0"/>
              </a:rPr>
              <a:t>), Москва, Россия</a:t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>Род деятельности</a:t>
            </a:r>
            <a:r>
              <a:rPr lang="ru-RU" sz="2000" dirty="0">
                <a:latin typeface="Arial Narrow" pitchFamily="34" charset="0"/>
              </a:rPr>
              <a:t>: летчик-космонавт, Дважды Герой Советского Союза, автор картин на космические темы, первый человек, вышедший в открытый космос</a:t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>Детство </a:t>
            </a:r>
            <a:r>
              <a:rPr lang="ru-RU" sz="2000" dirty="0" smtClean="0">
                <a:latin typeface="Arial Narrow" pitchFamily="34" charset="0"/>
              </a:rPr>
              <a:t>прошло </a:t>
            </a:r>
            <a:r>
              <a:rPr lang="ru-RU" sz="2000" dirty="0">
                <a:latin typeface="Arial Narrow" pitchFamily="34" charset="0"/>
              </a:rPr>
              <a:t>в </a:t>
            </a:r>
            <a:r>
              <a:rPr lang="ru-RU" sz="2000" b="1" dirty="0" smtClean="0">
                <a:latin typeface="Arial Narrow" pitchFamily="34" charset="0"/>
              </a:rPr>
              <a:t>Кемеровской </a:t>
            </a:r>
            <a:r>
              <a:rPr lang="ru-RU" sz="2000" b="1" dirty="0">
                <a:latin typeface="Arial Narrow" pitchFamily="34" charset="0"/>
              </a:rPr>
              <a:t>области</a:t>
            </a:r>
            <a:r>
              <a:rPr lang="ru-RU" sz="2000" dirty="0">
                <a:latin typeface="Arial Narrow" pitchFamily="34" charset="0"/>
              </a:rPr>
              <a:t>. Алексей окончил школу в Калининграде, хотел поступать в Академию художеств. Однако по комсомольскому набору отправился в школу военных летчиков в г. Кременчуг.</a:t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>После окончания </a:t>
            </a:r>
            <a:r>
              <a:rPr lang="ru-RU" sz="2000" dirty="0" err="1">
                <a:latin typeface="Arial Narrow" pitchFamily="34" charset="0"/>
              </a:rPr>
              <a:t>Чугуевского</a:t>
            </a:r>
            <a:r>
              <a:rPr lang="ru-RU" sz="2000" dirty="0">
                <a:latin typeface="Arial Narrow" pitchFamily="34" charset="0"/>
              </a:rPr>
              <a:t> авиаучилища летал на боевых самолетах, в 1960 году, после жесткого отбора, был зачислен в </a:t>
            </a:r>
            <a:r>
              <a:rPr lang="ru-RU" sz="2000" dirty="0" smtClean="0">
                <a:latin typeface="Arial Narrow" pitchFamily="34" charset="0"/>
              </a:rPr>
              <a:t>первый отряд </a:t>
            </a:r>
            <a:r>
              <a:rPr lang="ru-RU" sz="2000" dirty="0">
                <a:latin typeface="Arial Narrow" pitchFamily="34" charset="0"/>
              </a:rPr>
              <a:t>космонавтов. 18 марта 1965 года Алексей Леонов впервые в истории вышел за пределы космической станции в скафандре. </a:t>
            </a:r>
            <a:endParaRPr lang="ru-RU" sz="2200" b="1" dirty="0">
              <a:solidFill>
                <a:srgbClr val="ED7D31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124744"/>
            <a:ext cx="3213816" cy="4289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78" y="-99392"/>
            <a:ext cx="12044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КУЗБАСС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4822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6" y="1246410"/>
            <a:ext cx="4661029" cy="5016758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На </a:t>
            </a:r>
            <a:r>
              <a:rPr lang="ru-RU" sz="2000" dirty="0">
                <a:latin typeface="Arial Narrow" pitchFamily="34" charset="0"/>
              </a:rPr>
              <a:t>родине Алексея Леонова в Листвянке, в Кемерово и на Аллее космонавтов в Москве установлены его бронзовые бюсты. Имя космонавта носят Международный аэропорт Кемерово, улицы в Калининграде, Кемерово, Перми, Кременчуге. В честь Леонова назван один из кратеров на Луне. В 2014 году власти Кемеровской области учредили региональную награду - медаль Алексея Леонова. </a:t>
            </a:r>
          </a:p>
          <a:p>
            <a:r>
              <a:rPr lang="ru-RU" sz="2000" dirty="0">
                <a:latin typeface="Arial Narrow" pitchFamily="34" charset="0"/>
              </a:rPr>
              <a:t> </a:t>
            </a:r>
          </a:p>
          <a:p>
            <a:r>
              <a:rPr lang="ru-RU" sz="2000" dirty="0">
                <a:latin typeface="Arial Narrow" pitchFamily="34" charset="0"/>
              </a:rPr>
              <a:t>В 2017 </a:t>
            </a:r>
            <a:r>
              <a:rPr lang="ru-RU" sz="2000" dirty="0" smtClean="0">
                <a:latin typeface="Arial Narrow" pitchFamily="34" charset="0"/>
              </a:rPr>
              <a:t>вышел </a:t>
            </a:r>
            <a:r>
              <a:rPr lang="ru-RU" sz="2000" dirty="0">
                <a:latin typeface="Arial Narrow" pitchFamily="34" charset="0"/>
              </a:rPr>
              <a:t>художественный фильм режиссера Дмитрия Киселева "Время первых" о выходе в открытый космос Алексея Леонова, в котором его сыграл Евгений Миронов. </a:t>
            </a:r>
          </a:p>
        </p:txBody>
      </p:sp>
      <p:pic>
        <p:nvPicPr>
          <p:cNvPr id="4" name="Picture 4" descr="https://www.teleport2001.ru/files/teleport/images/2019/10/12/leonov3005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" t="6321" r="-660"/>
          <a:stretch/>
        </p:blipFill>
        <p:spPr bwMode="auto">
          <a:xfrm>
            <a:off x="5042081" y="1246410"/>
            <a:ext cx="3693818" cy="5016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78" y="100182"/>
            <a:ext cx="12044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КУЗБАСС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2816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92"/>
            <a:ext cx="9143999" cy="685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6" y="1061592"/>
            <a:ext cx="3399558" cy="4887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1395" y="6416273"/>
            <a:ext cx="369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Борис Валентинович </a:t>
            </a:r>
            <a:r>
              <a:rPr lang="ru-RU" sz="1600" b="1" dirty="0" err="1">
                <a:latin typeface="Arial Narrow" pitchFamily="34" charset="0"/>
              </a:rPr>
              <a:t>Волынов</a:t>
            </a:r>
            <a:r>
              <a:rPr lang="ru-RU" sz="1600" b="1" dirty="0">
                <a:latin typeface="Arial Narrow" pitchFamily="34" charset="0"/>
              </a:rPr>
              <a:t> (р. 1934)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657" y="764704"/>
            <a:ext cx="4991120" cy="654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Борис Валентинович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Волынов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советский лётчик-космонавт, дважды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Герой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Советского Союза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Родился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Иркутске 18.12. 1934г., но вскоре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семья перебралась в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Прокопьевск Кемеровской области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.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После окончания школы Борис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Волынов</a:t>
            </a:r>
            <a:r>
              <a:rPr lang="ru-RU" dirty="0">
                <a:latin typeface="Arial" pitchFamily="34" charset="0"/>
                <a:cs typeface="Arial" pitchFamily="34" charset="0"/>
              </a:rPr>
              <a:t> отправился в Павлодар,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где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поступил в военное авиационное училище, затем продолжил образование в Сталинградском (ныне Волгоградское) военном авиаучилище. После обучения служил лётчиком в Ярославле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В 1960 году был зачислен в подготовительную группу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космонавтов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1961 году Бориса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Волынова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зачислили в космический отряд,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однако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первый свой полёт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совершил 15 </a:t>
            </a:r>
            <a:r>
              <a:rPr lang="ru-RU" dirty="0">
                <a:latin typeface="Arial" pitchFamily="34" charset="0"/>
                <a:cs typeface="Arial" pitchFamily="34" charset="0"/>
              </a:rPr>
              <a:t>января 1969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года, </a:t>
            </a:r>
            <a:r>
              <a:rPr lang="ru-RU" sz="20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осуществив стыковку </a:t>
            </a:r>
            <a: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космических кораблей. </a:t>
            </a:r>
            <a:r>
              <a:rPr lang="ru-RU" sz="20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Союз-5», в котором находился </a:t>
            </a:r>
            <a:r>
              <a:rPr lang="ru-RU" sz="2000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Волынов</a:t>
            </a:r>
            <a:r>
              <a:rPr lang="ru-RU" sz="20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пристыковался к «Союзу-4». 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95" y="85274"/>
            <a:ext cx="12044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КУЗБАСС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56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6350" y="6187160"/>
            <a:ext cx="3432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Александр Сергеевич </a:t>
            </a:r>
            <a:r>
              <a:rPr lang="ru-RU" sz="1600" b="1" dirty="0" err="1">
                <a:latin typeface="Arial Narrow" pitchFamily="34" charset="0"/>
              </a:rPr>
              <a:t>Гребёнкин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43" y="1028700"/>
            <a:ext cx="5111931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Arial Narrow" pitchFamily="34" charset="0"/>
              </a:rPr>
              <a:t>ДАТА И МЕСТО РОЖДЕНИЯ: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Arial Narrow" pitchFamily="34" charset="0"/>
              </a:rPr>
              <a:t>15 июля 1982 г., </a:t>
            </a:r>
            <a:r>
              <a:rPr lang="ru-RU" sz="2000" b="1" dirty="0" smtClean="0">
                <a:solidFill>
                  <a:srgbClr val="ED7D31"/>
                </a:solidFill>
                <a:latin typeface="Arial Narrow" pitchFamily="34" charset="0"/>
              </a:rPr>
              <a:t>г.Мыски </a:t>
            </a:r>
            <a:r>
              <a:rPr lang="ru-RU" sz="2000" b="1" dirty="0">
                <a:solidFill>
                  <a:srgbClr val="ED7D31"/>
                </a:solidFill>
                <a:latin typeface="Arial Narrow" pitchFamily="34" charset="0"/>
              </a:rPr>
              <a:t>Кемеровской области</a:t>
            </a:r>
          </a:p>
          <a:p>
            <a:pPr>
              <a:lnSpc>
                <a:spcPct val="90000"/>
              </a:lnSpc>
            </a:pPr>
            <a:endParaRPr lang="ru-RU" sz="20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 Narrow" pitchFamily="34" charset="0"/>
              </a:rPr>
              <a:t>ОБРАЗОВАНИЕ</a:t>
            </a:r>
            <a:r>
              <a:rPr lang="ru-RU" sz="2000" b="1" dirty="0">
                <a:latin typeface="Arial Narrow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Arial Narrow" pitchFamily="34" charset="0"/>
              </a:rPr>
              <a:t>в 1999 году </a:t>
            </a:r>
            <a:r>
              <a:rPr lang="ru-RU" sz="2000" dirty="0">
                <a:latin typeface="Arial Narrow" pitchFamily="34" charset="0"/>
              </a:rPr>
              <a:t>- окончил </a:t>
            </a:r>
            <a:r>
              <a:rPr lang="ru-RU" sz="2000" dirty="0" smtClean="0">
                <a:latin typeface="Arial Narrow" pitchFamily="34" charset="0"/>
              </a:rPr>
              <a:t>школу </a:t>
            </a:r>
            <a:r>
              <a:rPr lang="ru-RU" sz="2000" dirty="0">
                <a:latin typeface="Arial Narrow" pitchFamily="34" charset="0"/>
              </a:rPr>
              <a:t>№4 города Мыски;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Arial Narrow" pitchFamily="34" charset="0"/>
              </a:rPr>
              <a:t>в 2002 году </a:t>
            </a:r>
            <a:r>
              <a:rPr lang="ru-RU" sz="2000" dirty="0">
                <a:latin typeface="Arial Narrow" pitchFamily="34" charset="0"/>
              </a:rPr>
              <a:t>- окончил с отличием Иркутский военный авиационный инженерный институт, факультет радиоэлектронного оборудования. </a:t>
            </a:r>
            <a:endParaRPr lang="ru-RU" sz="20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 Narrow" pitchFamily="34" charset="0"/>
              </a:rPr>
              <a:t>в </a:t>
            </a:r>
            <a:r>
              <a:rPr lang="ru-RU" sz="2000" b="1" dirty="0">
                <a:latin typeface="Arial Narrow" pitchFamily="34" charset="0"/>
              </a:rPr>
              <a:t>2011 году </a:t>
            </a:r>
            <a:r>
              <a:rPr lang="ru-RU" sz="2000" dirty="0">
                <a:latin typeface="Arial Narrow" pitchFamily="34" charset="0"/>
              </a:rPr>
              <a:t>- окончил с отличием Московский технический университет связи и информатики, факультет “Радиосвязь, радиовещание, телевидение”, присвоена квалификация “инженер”.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Arial Narrow" pitchFamily="34" charset="0"/>
              </a:rPr>
              <a:t> </a:t>
            </a:r>
            <a:r>
              <a:rPr lang="ru-RU" sz="2000" b="1" dirty="0" smtClean="0">
                <a:latin typeface="Arial Narrow" pitchFamily="34" charset="0"/>
              </a:rPr>
              <a:t>c 2002 года по 2018 год </a:t>
            </a:r>
            <a:r>
              <a:rPr lang="ru-RU" sz="2000" dirty="0" smtClean="0">
                <a:latin typeface="Arial Narrow" pitchFamily="34" charset="0"/>
              </a:rPr>
              <a:t>- </a:t>
            </a:r>
            <a:r>
              <a:rPr lang="ru-RU" sz="2000" dirty="0">
                <a:latin typeface="Arial Narrow" pitchFamily="34" charset="0"/>
              </a:rPr>
              <a:t>проходил военную службу в ВВС РФ, инженер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ED7D31"/>
                </a:solidFill>
                <a:latin typeface="Arial Narrow" pitchFamily="34" charset="0"/>
              </a:rPr>
              <a:t>СТАТУС НА ТЕКУЩЕЕ ВРЕМЯ: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ED7D31"/>
                </a:solidFill>
                <a:latin typeface="Arial Narrow" pitchFamily="34" charset="0"/>
              </a:rPr>
              <a:t>космонавт-испытатель отряда космонавтов </a:t>
            </a:r>
            <a:r>
              <a:rPr lang="ru-RU" sz="2400" b="1" dirty="0" err="1">
                <a:solidFill>
                  <a:srgbClr val="ED7D31"/>
                </a:solidFill>
                <a:latin typeface="Arial Narrow" pitchFamily="34" charset="0"/>
              </a:rPr>
              <a:t>Роскосмоса</a:t>
            </a:r>
            <a:r>
              <a:rPr lang="ru-RU" sz="2400" b="1" dirty="0">
                <a:solidFill>
                  <a:srgbClr val="ED7D3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5" name="Picture 2" descr="Кузбассовец зачислен в отряд космонавт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89" r="25117"/>
          <a:stretch/>
        </p:blipFill>
        <p:spPr bwMode="auto">
          <a:xfrm>
            <a:off x="5606350" y="1268760"/>
            <a:ext cx="3245704" cy="470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70" y="128757"/>
            <a:ext cx="12044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КУЗБАСС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812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6.userapi.com/impf/qVcWfG24tjgPTuH8bvmBHcC7lQKai2xoklJHWg/3cwrhURz5IA.jpg?size=1600x785&amp;quality=95&amp;sign=088230d0ab6fac6aaa5e600d5e3b19a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24637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44118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76745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196752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3445" y="3029471"/>
            <a:ext cx="27652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Островский</a:t>
            </a:r>
            <a:br>
              <a:rPr lang="ru-RU" b="1" dirty="0" smtClean="0"/>
            </a:br>
            <a:r>
              <a:rPr lang="ru-RU" sz="1600" dirty="0" smtClean="0"/>
              <a:t>русский драматург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8826" y="2947043"/>
            <a:ext cx="29015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Николай </a:t>
            </a:r>
            <a:r>
              <a:rPr lang="ru-RU" b="1" dirty="0" err="1"/>
              <a:t>Бельчегешев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поэт,</a:t>
            </a:r>
            <a:r>
              <a:rPr lang="ru-RU" sz="1600" dirty="0"/>
              <a:t> основоположник </a:t>
            </a:r>
            <a:r>
              <a:rPr lang="ru-RU" sz="1600" dirty="0" err="1" smtClean="0"/>
              <a:t>шорской</a:t>
            </a:r>
            <a:r>
              <a:rPr lang="ru-RU" sz="1600" dirty="0" smtClean="0"/>
              <a:t> </a:t>
            </a:r>
            <a:r>
              <a:rPr lang="ru-RU" sz="1600" dirty="0"/>
              <a:t>литературы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49586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05292" y="2927266"/>
            <a:ext cx="28663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Николай Пржевальский</a:t>
            </a:r>
            <a:br>
              <a:rPr lang="ru-RU" b="1" dirty="0"/>
            </a:br>
            <a:r>
              <a:rPr lang="ru-RU" sz="1600" dirty="0"/>
              <a:t>русский путешественник и натуралист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5963" y="5807586"/>
            <a:ext cx="30058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Николай Голицын</a:t>
            </a:r>
            <a:br>
              <a:rPr lang="ru-RU" b="1" dirty="0"/>
            </a:br>
            <a:r>
              <a:rPr lang="ru-RU" sz="1600" dirty="0"/>
              <a:t>российский государственный деятель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21428" y="5735578"/>
            <a:ext cx="2746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Ефим </a:t>
            </a:r>
            <a:r>
              <a:rPr lang="ru-RU" b="1" dirty="0" err="1"/>
              <a:t>Копелян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600" dirty="0"/>
              <a:t>советский актер театра и кино, Народный артист СССР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02536" y="5735578"/>
            <a:ext cx="23400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Леонид </a:t>
            </a:r>
            <a:r>
              <a:rPr lang="ru-RU" b="1" dirty="0" err="1"/>
              <a:t>Дербенев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600" dirty="0"/>
              <a:t>советский поэт-песенник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b="31241"/>
          <a:stretch/>
        </p:blipFill>
        <p:spPr>
          <a:xfrm>
            <a:off x="539552" y="1293514"/>
            <a:ext cx="2129349" cy="1703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14" y="1163351"/>
            <a:ext cx="1079086" cy="499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5646" r="4204"/>
          <a:stretch/>
        </p:blipFill>
        <p:spPr>
          <a:xfrm>
            <a:off x="3529464" y="1301437"/>
            <a:ext cx="2082290" cy="1663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7818" r="8041"/>
          <a:stretch/>
        </p:blipFill>
        <p:spPr>
          <a:xfrm>
            <a:off x="6516217" y="1285139"/>
            <a:ext cx="2088232" cy="167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001" y="4144097"/>
            <a:ext cx="2123035" cy="1606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34145" y="4157386"/>
            <a:ext cx="2076822" cy="1593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/>
          <a:srcRect b="26197"/>
          <a:stretch/>
        </p:blipFill>
        <p:spPr>
          <a:xfrm>
            <a:off x="3681630" y="4157387"/>
            <a:ext cx="1823504" cy="1575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3052" y="1119016"/>
            <a:ext cx="5722578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человек совершил полет в космос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12 </a:t>
            </a:r>
            <a:r>
              <a:rPr lang="ru-RU" dirty="0"/>
              <a:t>апреля 1961 года в Советском Союзе выведен на орбиту вокруг Земли первый в мире космический корабль-спутник „Восток“ с человеком на борту. Пилотом-космонавтом космического корабля-спутника „Восток“ </a:t>
            </a:r>
            <a:r>
              <a:rPr lang="ru-RU" dirty="0" smtClean="0"/>
              <a:t>стал гражданин </a:t>
            </a:r>
            <a:r>
              <a:rPr lang="ru-RU" dirty="0"/>
              <a:t>Союза Советских Социалистических </a:t>
            </a:r>
            <a:r>
              <a:rPr lang="ru-RU" dirty="0" smtClean="0"/>
              <a:t>Республик </a:t>
            </a:r>
            <a:r>
              <a:rPr lang="ru-RU" dirty="0"/>
              <a:t>летчик майор Гагарин Юрий </a:t>
            </a:r>
            <a:r>
              <a:rPr lang="ru-RU" dirty="0" smtClean="0"/>
              <a:t>Алексеевич.</a:t>
            </a:r>
            <a:r>
              <a:rPr lang="ru-RU" dirty="0"/>
              <a:t> Именем Гагарина были названы населенные пункты, дороги, пароходы, </a:t>
            </a:r>
            <a:r>
              <a:rPr lang="ru-RU" dirty="0" smtClean="0"/>
              <a:t>горы.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71" y="3961844"/>
            <a:ext cx="3117398" cy="2684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53" y="1129009"/>
            <a:ext cx="3098407" cy="2606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313177" y="3968991"/>
            <a:ext cx="5722453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издал указ об учреждении в Санкт-Петербурге больницы для рабочего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отмены крепостного права было решено построить новую больницу для бедных, которых до этого лечили в разных корпусах по всему городу. </a:t>
            </a:r>
            <a:r>
              <a:rPr lang="ru-RU" dirty="0" smtClean="0"/>
              <a:t>Указ издали 12 </a:t>
            </a:r>
            <a:r>
              <a:rPr lang="ru-RU" dirty="0"/>
              <a:t>апреля 1861 </a:t>
            </a:r>
            <a:r>
              <a:rPr lang="ru-RU" dirty="0" smtClean="0"/>
              <a:t>года.</a:t>
            </a:r>
            <a:r>
              <a:rPr lang="ru-RU" dirty="0"/>
              <a:t> </a:t>
            </a:r>
            <a:r>
              <a:rPr lang="ru-RU" dirty="0" smtClean="0"/>
              <a:t>А новый </a:t>
            </a:r>
            <a:r>
              <a:rPr lang="ru-RU" dirty="0"/>
              <a:t>госпиталь открыли 30 августа 1866 </a:t>
            </a:r>
            <a:r>
              <a:rPr lang="ru-RU" dirty="0" smtClean="0"/>
              <a:t>года.</a:t>
            </a:r>
            <a:r>
              <a:rPr lang="ru-RU" sz="2000" dirty="0"/>
              <a:t> </a:t>
            </a:r>
            <a:r>
              <a:rPr lang="ru-RU" dirty="0" smtClean="0"/>
              <a:t>Больные </a:t>
            </a:r>
            <a:r>
              <a:rPr lang="ru-RU" dirty="0"/>
              <a:t>принимались в больницу почти безотказно, а лечение стало качественнее</a:t>
            </a:r>
            <a:r>
              <a:rPr lang="ru-RU" dirty="0" smtClean="0"/>
              <a:t>.</a:t>
            </a:r>
            <a:r>
              <a:rPr lang="ru-RU" dirty="0"/>
              <a:t> Клиника работает по сей день</a:t>
            </a:r>
            <a:r>
              <a:rPr lang="ru-RU" dirty="0" smtClean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688" y="1108194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1961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404" y="3961844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1861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4-17.userapi.com/impg/RlmSMpHMn-UQ3wLR7b57msQBpnDDy2BLFDFB3g/ARKyi0kC0VI.jpg?size=1638x2160&amp;quality=96&amp;sign=22d9c32a42995ec05f1c1a8bcf882c6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4121"/>
            <a:ext cx="4788025" cy="6313879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6381328"/>
            <a:ext cx="2389839" cy="646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80528" y="44624"/>
            <a:ext cx="93245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СДЕЛАЛИ ШАГ В ОТКРЫТЫЙ КОСМОС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12976"/>
            <a:ext cx="4427984" cy="35283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преддверии "Дня космонавтики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к нам в гости приезжали сотрудники Государственной библиотеки Кузбасса для детей и молодёжи с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интерактивной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программой «Погружение в космос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Ребята узнали много нового о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космонавтах-кузбассовцах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Алексее Леонове и Борисе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Волынове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увидели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фрагменты документальных фильмов о работе космонавтов на орбитальной станции и в открытом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космосе, познакомились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художественным творчеством Алексея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Леонова. С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 приложения «Астронавт» для очков виртуальной реальности участники программы побывали на Международной космической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станции 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глазами космонавтов увидели космическое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пространство, побродили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отсекам Международной космической станции и даже вышли в открытый космос.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https://sun4-2.userapi.com/impg/d5knRFRWD-cdvtfqRZicBSmqO8AW6Q_BkUa2cg/DrFdoYspWGI.jpg?size=1040x780&amp;quality=96&amp;sign=b3044649cdf596adc9d10ab34025446f&amp;type=album"/>
          <p:cNvPicPr>
            <a:picLocks noChangeAspect="1" noChangeArrowheads="1"/>
          </p:cNvPicPr>
          <p:nvPr/>
        </p:nvPicPr>
        <p:blipFill>
          <a:blip r:embed="rId4" cstate="print"/>
          <a:srcRect t="19728" b="3551"/>
          <a:stretch>
            <a:fillRect/>
          </a:stretch>
        </p:blipFill>
        <p:spPr bwMode="auto">
          <a:xfrm>
            <a:off x="48006" y="620688"/>
            <a:ext cx="437997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r="13007"/>
          <a:stretch/>
        </p:blipFill>
        <p:spPr>
          <a:xfrm>
            <a:off x="-1" y="0"/>
            <a:ext cx="918051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1556792"/>
            <a:ext cx="6227415" cy="419430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превосходит нашу планету по размерам в 300 тысяч раз. Примерно такая же разница в размерах у арбуза и 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сливы</a:t>
            </a:r>
            <a:endParaRPr lang="ru-RU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50000">
              <a:schemeClr val="tx1"/>
            </a:gs>
            <a:gs pos="100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-15900"/>
            <a:ext cx="5688632" cy="6895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" y="836712"/>
            <a:ext cx="9109625" cy="5411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079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44000" cy="514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707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9164</TotalTime>
  <Words>545</Words>
  <Application>Microsoft Office PowerPoint</Application>
  <PresentationFormat>Экран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384</cp:revision>
  <dcterms:created xsi:type="dcterms:W3CDTF">2021-10-24T16:42:20Z</dcterms:created>
  <dcterms:modified xsi:type="dcterms:W3CDTF">2023-04-12T02:37:42Z</dcterms:modified>
</cp:coreProperties>
</file>