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93" r:id="rId3"/>
    <p:sldId id="295" r:id="rId4"/>
    <p:sldId id="288" r:id="rId5"/>
    <p:sldId id="296" r:id="rId6"/>
    <p:sldId id="297" r:id="rId7"/>
    <p:sldId id="290" r:id="rId8"/>
    <p:sldId id="291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F3C3"/>
    <a:srgbClr val="FFFE6D"/>
    <a:srgbClr val="00B5F4"/>
    <a:srgbClr val="4A4642"/>
    <a:srgbClr val="F4FCF4"/>
    <a:srgbClr val="E9E0D6"/>
    <a:srgbClr val="EC4112"/>
    <a:srgbClr val="34BB58"/>
    <a:srgbClr val="C3C863"/>
    <a:srgbClr val="F5A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5767" y="909585"/>
            <a:ext cx="8939809" cy="31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912383"/>
            <a:ext cx="8939809" cy="28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2738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10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2394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бухгалтера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6599" y="4317484"/>
            <a:ext cx="580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Черно-белое кино лишено красок, но каждый его момент наполнен жизнью и эмоциями. Немногие современные режиссеры, операторы и актеры такого фильма могут передать все чувства и необходимую атмосферу. Те, кому это удается, пользуются заслуженным уважением коллег</a:t>
            </a:r>
            <a:r>
              <a:rPr lang="ru-RU" dirty="0" smtClean="0"/>
              <a:t>.</a:t>
            </a:r>
            <a:r>
              <a:rPr lang="ru-RU" dirty="0"/>
              <a:t> Предлагаем отметить сегодняшний день просмотром какого-нибудь чёрно-белого </a:t>
            </a:r>
            <a:r>
              <a:rPr lang="ru-RU" dirty="0" smtClean="0"/>
              <a:t>фильма.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9321"/>
            <a:ext cx="5803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Международный день бухгалтерии (День бухгалтера) – профессиональный праздник сотрудников, которые имеют отношение к бухгалтерскому учету. Праздник также считают своим </a:t>
            </a:r>
            <a:r>
              <a:rPr lang="ru-RU" dirty="0" smtClean="0"/>
              <a:t>студенты и </a:t>
            </a:r>
            <a:r>
              <a:rPr lang="ru-RU" dirty="0"/>
              <a:t>преподаватели </a:t>
            </a:r>
            <a:r>
              <a:rPr lang="ru-RU" dirty="0" smtClean="0"/>
              <a:t>профильных </a:t>
            </a:r>
            <a:r>
              <a:rPr lang="ru-RU" dirty="0"/>
              <a:t>учебных заведений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Праздник </a:t>
            </a:r>
            <a:r>
              <a:rPr lang="ru-RU" dirty="0"/>
              <a:t>приурочен к публикации книги Л. </a:t>
            </a:r>
            <a:r>
              <a:rPr lang="ru-RU" dirty="0" err="1"/>
              <a:t>Пачоли</a:t>
            </a:r>
            <a:r>
              <a:rPr lang="ru-RU" dirty="0"/>
              <a:t> «Сумма арифметики, геометрии, отношений и пропорций</a:t>
            </a:r>
            <a:r>
              <a:rPr lang="ru-RU" dirty="0" smtClean="0"/>
              <a:t>». В </a:t>
            </a:r>
            <a:r>
              <a:rPr lang="ru-RU" dirty="0"/>
              <a:t>этот день работникам бухгалтерий </a:t>
            </a:r>
            <a:r>
              <a:rPr lang="ru-RU" dirty="0" smtClean="0"/>
              <a:t>вручают </a:t>
            </a:r>
            <a:r>
              <a:rPr lang="ru-RU" dirty="0"/>
              <a:t>денежные премии, сувениры, подарки, тематические торты.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5286" y="3958241"/>
            <a:ext cx="5394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просмотра черно-белого фильма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r="24957"/>
          <a:stretch/>
        </p:blipFill>
        <p:spPr>
          <a:xfrm>
            <a:off x="389123" y="1138546"/>
            <a:ext cx="2814725" cy="2652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r="22074"/>
          <a:stretch/>
        </p:blipFill>
        <p:spPr>
          <a:xfrm>
            <a:off x="389123" y="4120750"/>
            <a:ext cx="2814725" cy="238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10 ноября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Михаил Тимофеевич Калашников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советский и российский </a:t>
            </a:r>
            <a:r>
              <a:rPr lang="ru-RU" sz="2000" dirty="0" smtClean="0">
                <a:solidFill>
                  <a:schemeClr val="tx1"/>
                </a:solidFill>
              </a:rPr>
              <a:t>конструктор стрелкового </a:t>
            </a:r>
            <a:r>
              <a:rPr lang="ru-RU" sz="2000" dirty="0">
                <a:solidFill>
                  <a:schemeClr val="tx1"/>
                </a:solidFill>
              </a:rPr>
              <a:t>оружия, доктор технических наук</a:t>
            </a:r>
            <a:endParaRPr lang="ru-RU" sz="3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5020" y="1089835"/>
            <a:ext cx="5688632" cy="4263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ноября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0465" y="1091176"/>
            <a:ext cx="3546721" cy="2658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0465" y="3861048"/>
            <a:ext cx="3546721" cy="2665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57186" y="757106"/>
            <a:ext cx="2386814" cy="60941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Генерал-лейтенант и доктор технических наук Калашников имел 35 авторских свидетельств на изобретения и являлся академиком 16 различных российских и зарубежных академий. Б</a:t>
            </a:r>
            <a:r>
              <a:rPr lang="ru-RU" sz="2000" dirty="0" smtClean="0">
                <a:solidFill>
                  <a:schemeClr val="tx1"/>
                </a:solidFill>
              </a:rPr>
              <a:t>ыл </a:t>
            </a:r>
            <a:r>
              <a:rPr lang="ru-RU" sz="2000" dirty="0">
                <a:solidFill>
                  <a:schemeClr val="tx1"/>
                </a:solidFill>
              </a:rPr>
              <a:t>награжден многими советскими и российскими орденами и </a:t>
            </a:r>
            <a:r>
              <a:rPr lang="ru-RU" sz="2000" dirty="0" smtClean="0">
                <a:solidFill>
                  <a:schemeClr val="tx1"/>
                </a:solidFill>
              </a:rPr>
              <a:t>медалями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321085"/>
            <a:ext cx="3243323" cy="2530177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Михаил Тимофеевич Калашников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советский и российский конструктор стрелкового оружия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7384"/>
            <a:ext cx="3210465" cy="4313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10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Бунин – Нобелевский лауреат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10 </a:t>
            </a:r>
            <a:r>
              <a:rPr lang="ru-RU" dirty="0"/>
              <a:t>ноября 1933 года все газеты Парижа вышли с крупными заголовками: «Бунин – Нобелевский лауреат». Каждый русский в Париже, даже не читавший Бунина, воспринял это как личный праздник. Ибо самым лучшим, самым талантливым оказался соотечественник! В парижских кабачках и ресторанах в тот вечер были русские, которые порой на последние гроши пили за «своего».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23518"/>
          <a:stretch/>
        </p:blipFill>
        <p:spPr>
          <a:xfrm>
            <a:off x="85371" y="1237145"/>
            <a:ext cx="2958725" cy="2585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1933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8932"/>
          <a:stretch/>
        </p:blipFill>
        <p:spPr>
          <a:xfrm>
            <a:off x="85371" y="4020582"/>
            <a:ext cx="2958725" cy="2607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30983" y="4011821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кондиционером</a:t>
            </a:r>
          </a:p>
          <a:p>
            <a:r>
              <a:rPr lang="ru-RU" dirty="0" smtClean="0"/>
              <a:t>В </a:t>
            </a:r>
            <a:r>
              <a:rPr lang="ru-RU" dirty="0"/>
              <a:t>тридцатых годах минувшего столетия в </a:t>
            </a:r>
            <a:r>
              <a:rPr lang="ru-RU" dirty="0" smtClean="0"/>
              <a:t>США</a:t>
            </a:r>
            <a:endParaRPr lang="ru-RU" dirty="0" smtClean="0"/>
          </a:p>
          <a:p>
            <a:r>
              <a:rPr lang="ru-RU" dirty="0" smtClean="0"/>
              <a:t>системы </a:t>
            </a:r>
            <a:r>
              <a:rPr lang="ru-RU" dirty="0"/>
              <a:t>кондиционирования воздуха в жилых помещениях и </a:t>
            </a:r>
            <a:r>
              <a:rPr lang="ru-RU" dirty="0" smtClean="0"/>
              <a:t>офисах </a:t>
            </a:r>
            <a:r>
              <a:rPr lang="ru-RU" dirty="0"/>
              <a:t>не были редкостью.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чтобы установить кондиционер в </a:t>
            </a:r>
            <a:r>
              <a:rPr lang="ru-RU" dirty="0" smtClean="0"/>
              <a:t>автомобиль… Об </a:t>
            </a:r>
            <a:r>
              <a:rPr lang="ru-RU" dirty="0"/>
              <a:t>этом тогда не могло быть и </a:t>
            </a:r>
            <a:r>
              <a:rPr lang="ru-RU" dirty="0" smtClean="0"/>
              <a:t>речи.</a:t>
            </a:r>
            <a:r>
              <a:rPr lang="ru-RU" dirty="0"/>
              <a:t> Представленный на чикагском автошоу в 1939 году «Паккард», оснащенный системой терморегулирования воздуха в салоне, </a:t>
            </a:r>
            <a:r>
              <a:rPr lang="ru-RU" dirty="0" smtClean="0"/>
              <a:t>стал сенсацией.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916" y="407102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1939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65.userapi.com/impg/IpUHvZhA8pCgJG8Xm4OQWzFwAvhlyaix2MCiOw/qItRyix3HUA.jpg?size=1200x1600&amp;quality=95&amp;sign=d844c57a398cca6f9032eb01b62fb90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9942" cy="573325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pic>
        <p:nvPicPr>
          <p:cNvPr id="1026" name="Picture 2" descr="https://sun9-15.userapi.com/impg/5Szx2VIU11gQNm2mLoc8oSRqGSR2PfCKZhSTvA/Xe2T4ruSyug.jpg?size=1200x1600&amp;quality=95&amp;sign=4c3fbf04bfb286fc9585228c7312f2c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2825552"/>
            <a:ext cx="3024336" cy="4032448"/>
          </a:xfrm>
          <a:prstGeom prst="rect">
            <a:avLst/>
          </a:prstGeom>
          <a:noFill/>
        </p:spPr>
      </p:pic>
      <p:pic>
        <p:nvPicPr>
          <p:cNvPr id="1030" name="Picture 6" descr="https://sun4-11.userapi.com/impg/VvTXLQVnq7PGu1_fmY-rCHQUUdGVp1BXjYY1lg/7p1AbXZhUsU.jpg?size=1200x1600&amp;quality=95&amp;sign=3954de30f3cef1339dfab57025da72b8&amp;type=album"/>
          <p:cNvPicPr>
            <a:picLocks noChangeAspect="1" noChangeArrowheads="1"/>
          </p:cNvPicPr>
          <p:nvPr/>
        </p:nvPicPr>
        <p:blipFill>
          <a:blip r:embed="rId5" cstate="print"/>
          <a:srcRect t="20740" b="17039"/>
          <a:stretch>
            <a:fillRect/>
          </a:stretch>
        </p:blipFill>
        <p:spPr bwMode="auto">
          <a:xfrm>
            <a:off x="4427984" y="116632"/>
            <a:ext cx="4605341" cy="3820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365104"/>
            <a:ext cx="5544616" cy="2304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ребята из 4 "А" научились делать украшения из салфеток для праздничного стола! Можно принимать гостей - есть чем удивить!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4-16.userapi.com/impg/Me-l8EvHzVLIqvzBlhpOamuAHtnb7UalmMQL3Q/fliThBtCs2k.jpg?size=1920x1440&amp;quality=95&amp;sign=32253d192bd3d7baa631fb1cdb84b17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80511" cy="68853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6381328"/>
            <a:ext cx="2389839" cy="646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12" y="692696"/>
            <a:ext cx="9144000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-27384"/>
            <a:ext cx="8383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маленькая армия стала больше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ноября в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нашей школе прошла 38-ая (!) торжественная присяга десантников! 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ВПК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"Десантник" принял в свои ряды 15 юных, но очень отважных новобранцев! Некоторым из них всего 5 лет! 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мероприятие проходило в присутствии родителей бойцов и почетных гостей, которыми в это раз стали председатель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ДОСААф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по Кемеровской области Виктор Петрович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Шемоханов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начальник Кемеровского центра профессиональной подготовки и патриотического воспитания ДОСААФ России Утин Илья Николаевич и начальник управления образования Кемеровского муниципального округа Оксана Михайловна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Борискова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298" t="21651" r="6202" b="4641"/>
          <a:stretch/>
        </p:blipFill>
        <p:spPr>
          <a:xfrm>
            <a:off x="1187624" y="1205949"/>
            <a:ext cx="6811446" cy="56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989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10624</TotalTime>
  <Words>284</Words>
  <Application>Microsoft Office PowerPoint</Application>
  <PresentationFormat>Экран (4:3)</PresentationFormat>
  <Paragraphs>31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542</cp:revision>
  <dcterms:created xsi:type="dcterms:W3CDTF">2021-10-24T16:42:20Z</dcterms:created>
  <dcterms:modified xsi:type="dcterms:W3CDTF">2022-11-09T16:31:39Z</dcterms:modified>
</cp:coreProperties>
</file>