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3" r:id="rId2"/>
    <p:sldId id="293" r:id="rId3"/>
    <p:sldId id="300" r:id="rId4"/>
    <p:sldId id="298" r:id="rId5"/>
    <p:sldId id="299" r:id="rId6"/>
    <p:sldId id="301" r:id="rId7"/>
    <p:sldId id="303" r:id="rId8"/>
    <p:sldId id="302" r:id="rId9"/>
    <p:sldId id="291" r:id="rId10"/>
    <p:sldId id="290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F81BD"/>
    <a:srgbClr val="31859C"/>
    <a:srgbClr val="34BB58"/>
    <a:srgbClr val="C3C863"/>
    <a:srgbClr val="F5A471"/>
    <a:srgbClr val="F4E3D1"/>
    <a:srgbClr val="57B6CC"/>
    <a:srgbClr val="D3C3CE"/>
    <a:srgbClr val="7B608C"/>
    <a:srgbClr val="10DB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90" autoAdjust="0"/>
    <p:restoredTop sz="96457" autoAdjust="0"/>
  </p:normalViewPr>
  <p:slideViewPr>
    <p:cSldViewPr>
      <p:cViewPr>
        <p:scale>
          <a:sx n="80" d="100"/>
          <a:sy n="80" d="100"/>
        </p:scale>
        <p:origin x="-1742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9486-F410-4046-8319-DF4725B0D5AC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F3CCE-E3CA-484B-9B71-3A6E45C95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561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945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EF3CCE-E3CA-484B-9B71-3A6E45C9568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361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33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84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157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804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872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60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0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2642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50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169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344E-266F-4EB8-8B4C-C3C73A106432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AA87-B6F1-4611-958D-C0BF3F53C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40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feed?section=search&amp;q=%23%D0%B2%D0%B5%D1%81%D1%8C%D0%B2%D0%BE%D1%82%D1%86%D0%B0" TargetMode="External"/><Relationship Id="rId7" Type="http://schemas.openxmlformats.org/officeDocument/2006/relationships/hyperlink" Target="https://vk.com/feed?section=search&amp;q=%23%D0%9F%D0%B0%D0%BF%D0%B0%D0%B2%D0%9A%D0%B0%D0%B4%D1%80%D0%B5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feed?section=search&amp;q=%23%D0%B5%D0%BB%D1%8B%D0%BA%D0%B0%D0%B5%D0%B2%D0%BE" TargetMode="External"/><Relationship Id="rId5" Type="http://schemas.openxmlformats.org/officeDocument/2006/relationships/hyperlink" Target="https://vk.com/feed?section=search&amp;q=%23%D0%B4%D0%B5%D0%BD%D1%8C%D0%BE%D1%82%D1%86%D0%B0" TargetMode="External"/><Relationship Id="rId4" Type="http://schemas.openxmlformats.org/officeDocument/2006/relationships/hyperlink" Target="https://vk.com/feed?section=search&amp;q=%23%D1%8E%D0%BD%D0%B0%D1%80%D0%BC%D0%B8%D1%8F%D0%B4%D0%B5%D0%BD%D1%8C%D0%BE%D1%82%D1%86%D0%B0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6" y="692696"/>
            <a:ext cx="8939809" cy="286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7" b="69038"/>
          <a:stretch/>
        </p:blipFill>
        <p:spPr bwMode="auto">
          <a:xfrm>
            <a:off x="132417" y="3420365"/>
            <a:ext cx="893980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417" y="216222"/>
            <a:ext cx="580773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9838" y="214692"/>
            <a:ext cx="7565761" cy="6584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97399" y="-76745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октября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14611" y="1222980"/>
            <a:ext cx="4660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32781" y="417954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04814" y="770705"/>
            <a:ext cx="53809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7606" y="3850379"/>
            <a:ext cx="6226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18390" y="1459343"/>
            <a:ext cx="555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02168" y="879103"/>
            <a:ext cx="4210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шоколадных сюрпризов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588541" y="4021878"/>
            <a:ext cx="5328592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Неофициальный </a:t>
            </a:r>
            <a:r>
              <a:rPr lang="ru-RU" dirty="0"/>
              <a:t>профессиональный праздник работников отделов кадров российских предприятий, фирм и организаций.</a:t>
            </a:r>
          </a:p>
          <a:p>
            <a:pPr fontAlgn="base"/>
            <a:r>
              <a:rPr lang="ru-RU" dirty="0"/>
              <a:t>В этот день в 1918 году решением Народного комиссариата юстиции была принята «Инструкция об организации советской рабоче-крестьянской милиции» и созданы первые кадровые аппараты органов внутренних дел.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88541" y="1253659"/>
            <a:ext cx="544595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/>
              <a:t>Чтобы </a:t>
            </a:r>
            <a:r>
              <a:rPr lang="ru-RU" dirty="0"/>
              <a:t>чаепитие было не только безопасным, но и вкусным, предлагаем отметить сегодня День шоколадного сюрприза. </a:t>
            </a:r>
            <a:r>
              <a:rPr lang="ru-RU" dirty="0" smtClean="0"/>
              <a:t>Представьте</a:t>
            </a:r>
            <a:r>
              <a:rPr lang="ru-RU" dirty="0"/>
              <a:t>, будто папа или мама принесли вам шоколадные гостинцы от Зайчика или Ёжика. </a:t>
            </a:r>
            <a:r>
              <a:rPr lang="ru-RU" dirty="0" smtClean="0"/>
              <a:t>Мы </a:t>
            </a:r>
            <a:r>
              <a:rPr lang="ru-RU" dirty="0"/>
              <a:t>в силах порадовать своих близких маленькими шоколадками для восстановления </a:t>
            </a:r>
            <a:r>
              <a:rPr lang="ru-RU" dirty="0" smtClean="0"/>
              <a:t>сил </a:t>
            </a:r>
            <a:r>
              <a:rPr lang="ru-RU" dirty="0" smtClean="0"/>
              <a:t>и хорошего настроения.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3615407"/>
            <a:ext cx="50748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кадрового работника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024"/>
          <a:stretch/>
        </p:blipFill>
        <p:spPr>
          <a:xfrm>
            <a:off x="313201" y="1193525"/>
            <a:ext cx="3014886" cy="201945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 descr="https://cdn.iz.ru/sites/default/files/styles/640x360/public/news-2022-09/TASS_15363934.jpg?itok=7PAcarrC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08" r="7770"/>
          <a:stretch/>
        </p:blipFill>
        <p:spPr bwMode="auto">
          <a:xfrm>
            <a:off x="378940" y="3922598"/>
            <a:ext cx="3038045" cy="218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67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8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379"/>
          <a:stretch>
            <a:fillRect/>
          </a:stretch>
        </p:blipFill>
        <p:spPr bwMode="auto">
          <a:xfrm>
            <a:off x="0" y="1556792"/>
            <a:ext cx="9144000" cy="5345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0" y="476672"/>
            <a:ext cx="5345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ВЫ, ЧТО…</a:t>
            </a:r>
          </a:p>
        </p:txBody>
      </p:sp>
    </p:spTree>
    <p:extLst>
      <p:ext uri="{BB962C8B-B14F-4D97-AF65-F5344CB8AC3E}">
        <p14:creationId xmlns:p14="http://schemas.microsoft.com/office/powerpoint/2010/main" xmlns="" val="2627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un9-51.userapi.com/impg/mXVmr17L-cOk2S9dhWvvn0l7oz94HTPtJcnN6g/RamenRrkxqI.jpg?size=2560x1804&amp;quality=96&amp;sign=26ae63b645e818e110e5808560345004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5" r="1726"/>
          <a:stretch/>
        </p:blipFill>
        <p:spPr bwMode="auto">
          <a:xfrm>
            <a:off x="10272" y="0"/>
            <a:ext cx="9144000" cy="684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-1" r="83314" b="-5429"/>
          <a:stretch/>
        </p:blipFill>
        <p:spPr bwMode="auto">
          <a:xfrm>
            <a:off x="130178" y="259908"/>
            <a:ext cx="1108696" cy="79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11" t="41697"/>
          <a:stretch/>
        </p:blipFill>
        <p:spPr bwMode="auto">
          <a:xfrm>
            <a:off x="1187624" y="500404"/>
            <a:ext cx="7944983" cy="50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35520" y="-124812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октября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447" y="548055"/>
            <a:ext cx="458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 этот день родились: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72" y="972070"/>
            <a:ext cx="8998835" cy="4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низ 1"/>
          <p:cNvSpPr/>
          <p:nvPr/>
        </p:nvSpPr>
        <p:spPr>
          <a:xfrm>
            <a:off x="1203970" y="4808449"/>
            <a:ext cx="648072" cy="64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780929"/>
            <a:ext cx="2448272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49204" y="2780928"/>
            <a:ext cx="2768194" cy="2088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172445" y="2853274"/>
            <a:ext cx="2448272" cy="1871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852937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1350 - 1389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15200" y="288128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1935 - 2007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288128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1824 - 1897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191491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Дмитрий Донской,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князь Московский и великий князь Владимирский, </a:t>
            </a:r>
            <a:r>
              <a:rPr lang="ru-RU" sz="1600" dirty="0"/>
              <a:t>прозванный Донским за победу в битве на </a:t>
            </a:r>
            <a:r>
              <a:rPr lang="ru-RU" sz="1600" dirty="0" smtClean="0"/>
              <a:t>Куликовом </a:t>
            </a:r>
            <a:r>
              <a:rPr lang="ru-RU" sz="1600" dirty="0"/>
              <a:t>поле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15200" y="3158415"/>
            <a:ext cx="25529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Лучано Паваротти, </a:t>
            </a:r>
            <a:r>
              <a:rPr lang="ru-RU" sz="1600" dirty="0"/>
              <a:t>итальянский оперный </a:t>
            </a:r>
            <a:r>
              <a:rPr lang="ru-RU" sz="1600" dirty="0" smtClean="0"/>
              <a:t>певец, обладающий уникальным тенором, </a:t>
            </a:r>
            <a:r>
              <a:rPr lang="ru-RU" sz="1600" dirty="0"/>
              <a:t>лауреат премии </a:t>
            </a:r>
            <a:r>
              <a:rPr lang="ru-RU" sz="1600" dirty="0" smtClean="0"/>
              <a:t>«</a:t>
            </a:r>
            <a:r>
              <a:rPr lang="ru-RU" sz="1600" dirty="0" err="1" smtClean="0"/>
              <a:t>Грэмми</a:t>
            </a:r>
            <a:r>
              <a:rPr lang="ru-RU" sz="1600" dirty="0" smtClean="0"/>
              <a:t>» </a:t>
            </a:r>
            <a:r>
              <a:rPr lang="ru-RU" sz="1600" dirty="0"/>
              <a:t>и </a:t>
            </a:r>
            <a:r>
              <a:rPr lang="ru-RU" sz="1600" dirty="0" smtClean="0"/>
              <a:t>других наград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244453" y="3140968"/>
            <a:ext cx="26480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Карл Яковлевич Маевский</a:t>
            </a:r>
            <a:r>
              <a:rPr lang="ru-RU" dirty="0" smtClean="0"/>
              <a:t>, </a:t>
            </a:r>
            <a:r>
              <a:rPr lang="ru-RU" sz="1600" dirty="0" smtClean="0"/>
              <a:t>русский </a:t>
            </a:r>
            <a:r>
              <a:rPr lang="ru-RU" sz="1600" dirty="0"/>
              <a:t>академик архитектуры, </a:t>
            </a:r>
            <a:r>
              <a:rPr lang="ru-RU" sz="1600" dirty="0" smtClean="0"/>
              <a:t>инженер-архитектор, автор знаменитого доходного дома в Санкт-Петербурге.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74" b="40943"/>
          <a:stretch/>
        </p:blipFill>
        <p:spPr>
          <a:xfrm>
            <a:off x="251520" y="1052736"/>
            <a:ext cx="2592288" cy="17689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2" descr="https://u.9111s.ru/uploads/202109/06/9217897f3f7700ffaedf4c7f81facbf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204" y="1042076"/>
            <a:ext cx="2768194" cy="18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Маевский_Карл_Яковлевич (640x700, 161Kb)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942" b="33545"/>
          <a:stretch/>
        </p:blipFill>
        <p:spPr bwMode="auto">
          <a:xfrm>
            <a:off x="6065565" y="1047406"/>
            <a:ext cx="286178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://qrcoder.ru/code/?https%3A%2F%2Fwww.rah.ru%2Fthe_academy_today%2Fthe_members_of_the_academie%2Fmember.php%3FID%3D53006&amp;4&amp;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38"/>
          <a:stretch/>
        </p:blipFill>
        <p:spPr bwMode="auto">
          <a:xfrm>
            <a:off x="6834225" y="5395292"/>
            <a:ext cx="1550775" cy="145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1"/>
          <p:cNvSpPr/>
          <p:nvPr/>
        </p:nvSpPr>
        <p:spPr>
          <a:xfrm>
            <a:off x="7164288" y="4797152"/>
            <a:ext cx="64807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8" name="Picture 10" descr="http://qrcoder.ru/code/?https%3A%2F%2Fbiographe.ru%2Fznamenitosti%2Fluchano-pavarotti%2F&amp;4&amp;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949"/>
          <a:stretch/>
        </p:blipFill>
        <p:spPr bwMode="auto">
          <a:xfrm>
            <a:off x="3797670" y="5373216"/>
            <a:ext cx="1562100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низ 10"/>
          <p:cNvSpPr/>
          <p:nvPr/>
        </p:nvSpPr>
        <p:spPr>
          <a:xfrm>
            <a:off x="4176411" y="4797152"/>
            <a:ext cx="648072" cy="64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 descr="http://qrcoder.ru/code/?https%3A%2F%2Fbiographe.ru%2Fpolitiki%2Fdmitriy-donskoy%2F&amp;4&amp;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31" b="8576"/>
          <a:stretch/>
        </p:blipFill>
        <p:spPr bwMode="auto">
          <a:xfrm>
            <a:off x="731985" y="5479456"/>
            <a:ext cx="1562100" cy="133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64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00"/>
          <a:stretch/>
        </p:blipFill>
        <p:spPr bwMode="auto">
          <a:xfrm>
            <a:off x="0" y="4985792"/>
            <a:ext cx="9144000" cy="182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36713"/>
            <a:ext cx="9144000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31840" y="5157192"/>
            <a:ext cx="554461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12061" y="5291244"/>
            <a:ext cx="5976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Кемеровский 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горисполком переименовал ряд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улиц: </a:t>
            </a:r>
          </a:p>
          <a:p>
            <a:r>
              <a:rPr lang="ru-RU" dirty="0" smtClean="0"/>
              <a:t>улицу </a:t>
            </a:r>
            <a:r>
              <a:rPr lang="ru-RU" dirty="0"/>
              <a:t>Ленина и часть улицы Вокзальной до деревни Комиссарово </a:t>
            </a:r>
            <a:r>
              <a:rPr lang="ru-RU" dirty="0" smtClean="0"/>
              <a:t> - в </a:t>
            </a:r>
            <a:r>
              <a:rPr lang="ru-RU" dirty="0"/>
              <a:t>Кузнецкий проспект; </a:t>
            </a:r>
            <a:endParaRPr lang="ru-RU" dirty="0" smtClean="0"/>
          </a:p>
          <a:p>
            <a:r>
              <a:rPr lang="ru-RU" dirty="0" smtClean="0"/>
              <a:t>улицу </a:t>
            </a:r>
            <a:r>
              <a:rPr lang="ru-RU" dirty="0"/>
              <a:t>Кузнецкую – в </a:t>
            </a:r>
            <a:r>
              <a:rPr lang="ru-RU" dirty="0" err="1"/>
              <a:t>Ноградскую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улицу </a:t>
            </a:r>
            <a:r>
              <a:rPr lang="ru-RU" dirty="0"/>
              <a:t>Гагарина – в проспект </a:t>
            </a:r>
            <a:r>
              <a:rPr lang="ru-RU" dirty="0" smtClean="0"/>
              <a:t>Ленина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508518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75000"/>
                  </a:schemeClr>
                </a:solidFill>
              </a:rPr>
              <a:t>1967 г.</a:t>
            </a:r>
            <a:endParaRPr lang="ru-RU" sz="1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37044" y="3309185"/>
            <a:ext cx="5999451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С </a:t>
            </a:r>
            <a:r>
              <a:rPr lang="ru-RU" dirty="0"/>
              <a:t>космодрома Байконур запущен трёхместный космический </a:t>
            </a:r>
            <a:r>
              <a:rPr lang="ru-RU" dirty="0" smtClean="0"/>
              <a:t>корабль «Восход-1». Впервые </a:t>
            </a:r>
            <a:r>
              <a:rPr lang="ru-RU" dirty="0"/>
              <a:t>осуществлён полёт многоместного корабля, также впервые полёт осуществлялся без скафандров</a:t>
            </a:r>
            <a:r>
              <a:rPr lang="ru-RU" dirty="0" smtClean="0"/>
              <a:t>. На борту находились советские космонавты: </a:t>
            </a:r>
            <a:r>
              <a:rPr lang="ru-RU" dirty="0" smtClean="0"/>
              <a:t>Комаров</a:t>
            </a:r>
            <a:r>
              <a:rPr lang="ru-RU" dirty="0" smtClean="0"/>
              <a:t>, </a:t>
            </a:r>
            <a:r>
              <a:rPr lang="ru-RU" dirty="0" smtClean="0"/>
              <a:t>Егоров</a:t>
            </a:r>
            <a:r>
              <a:rPr lang="ru-RU" dirty="0" smtClean="0"/>
              <a:t>, </a:t>
            </a:r>
            <a:r>
              <a:rPr lang="ru-RU" dirty="0" smtClean="0"/>
              <a:t>Феоктистов.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50033" y="2996952"/>
            <a:ext cx="5274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орбиту Земли отправился экипаж космонавтов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1452846"/>
            <a:ext cx="590465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Столица Армении, славный</a:t>
            </a:r>
            <a:r>
              <a:rPr lang="ru-RU" dirty="0"/>
              <a:t> Ереван (</a:t>
            </a:r>
            <a:r>
              <a:rPr lang="ru-RU" dirty="0" err="1" smtClean="0"/>
              <a:t>Երևան</a:t>
            </a:r>
            <a:r>
              <a:rPr lang="ru-RU" dirty="0" smtClean="0"/>
              <a:t>), - </a:t>
            </a:r>
            <a:r>
              <a:rPr lang="ru-RU" dirty="0" smtClean="0"/>
              <a:t>один </a:t>
            </a:r>
            <a:r>
              <a:rPr lang="ru-RU" dirty="0"/>
              <a:t>из древнейших городов </a:t>
            </a:r>
            <a:r>
              <a:rPr lang="ru-RU" dirty="0" smtClean="0"/>
              <a:t>всего </a:t>
            </a:r>
            <a:r>
              <a:rPr lang="ru-RU" dirty="0"/>
              <a:t>мира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Основан Урартским царем </a:t>
            </a:r>
            <a:r>
              <a:rPr lang="ru-RU" dirty="0" err="1" smtClean="0"/>
              <a:t>Аргишти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 как крепость </a:t>
            </a:r>
            <a:r>
              <a:rPr lang="ru-RU" dirty="0"/>
              <a:t>Эребуни в Араратском </a:t>
            </a:r>
            <a:r>
              <a:rPr lang="ru-RU" dirty="0" smtClean="0"/>
              <a:t>долине. Ереван примерно </a:t>
            </a:r>
            <a:r>
              <a:rPr lang="ru-RU" dirty="0"/>
              <a:t>на 30 лет старше </a:t>
            </a:r>
            <a:r>
              <a:rPr lang="ru-RU" dirty="0" smtClean="0"/>
              <a:t>Рима и на </a:t>
            </a:r>
            <a:r>
              <a:rPr lang="ru-RU" dirty="0"/>
              <a:t>70 - столицы Китая </a:t>
            </a:r>
            <a:r>
              <a:rPr lang="ru-RU" dirty="0" smtClean="0"/>
              <a:t>Пекина.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851920" y="1027081"/>
            <a:ext cx="5236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Урартским царем </a:t>
            </a:r>
            <a:r>
              <a:rPr 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Аргишти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основан город Ереван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002" y="532323"/>
            <a:ext cx="9014412" cy="520413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9" t="1409" r="83922" b="20003"/>
          <a:stretch/>
        </p:blipFill>
        <p:spPr bwMode="auto">
          <a:xfrm>
            <a:off x="64785" y="299388"/>
            <a:ext cx="1220056" cy="60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51967" y="51906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Какие события произошли в этот день:</a:t>
            </a:r>
            <a:endParaRPr lang="ru-RU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39752" y="-4737"/>
            <a:ext cx="55298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Сегодня, 12 октября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002" y="5013176"/>
            <a:ext cx="2806814" cy="1755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7" name="Picture 5" descr="http://xn--90aamkbbnf2a4b.xn--b1afaboidnttn.xn--p1ai/images/calend/calend10_6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" t="6080" r="-111" b="18333"/>
          <a:stretch/>
        </p:blipFill>
        <p:spPr bwMode="auto">
          <a:xfrm>
            <a:off x="132871" y="5013177"/>
            <a:ext cx="2856801" cy="16759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872" y="1027849"/>
            <a:ext cx="2856801" cy="18970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1052736"/>
            <a:ext cx="792088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782 г</a:t>
            </a:r>
          </a:p>
          <a:p>
            <a:pPr>
              <a:lnSpc>
                <a:spcPts val="1200"/>
              </a:lnSpc>
            </a:pP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>д</a:t>
            </a: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о </a:t>
            </a:r>
            <a:r>
              <a:rPr lang="ru-RU" sz="1400" dirty="0" err="1" smtClean="0">
                <a:solidFill>
                  <a:schemeClr val="accent3">
                    <a:lumMod val="75000"/>
                  </a:schemeClr>
                </a:solidFill>
              </a:rPr>
              <a:t>н.э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9673" y="3054051"/>
            <a:ext cx="646223" cy="2551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</a:rPr>
              <a:t>1964</a:t>
            </a: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1631" b="12646"/>
          <a:stretch/>
        </p:blipFill>
        <p:spPr>
          <a:xfrm>
            <a:off x="132872" y="2990614"/>
            <a:ext cx="2856802" cy="19026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9512" y="5079384"/>
            <a:ext cx="764288" cy="2923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</a:rPr>
              <a:t>Кузбасс</a:t>
            </a:r>
            <a:endParaRPr lang="ru-RU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6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830074"/>
              </p:ext>
            </p:extLst>
          </p:nvPr>
        </p:nvGraphicFramePr>
        <p:xfrm>
          <a:off x="251520" y="116631"/>
          <a:ext cx="8712967" cy="6576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833"/>
                <a:gridCol w="949944"/>
                <a:gridCol w="871808"/>
                <a:gridCol w="653157"/>
                <a:gridCol w="653157"/>
                <a:gridCol w="615052"/>
                <a:gridCol w="691261"/>
                <a:gridCol w="725729"/>
                <a:gridCol w="1378886"/>
                <a:gridCol w="725729"/>
                <a:gridCol w="764411"/>
              </a:tblGrid>
              <a:tr h="446556">
                <a:tc gridSpan="11">
                  <a:txBody>
                    <a:bodyPr/>
                    <a:lstStyle/>
                    <a:p>
                      <a:pPr algn="ctr"/>
                      <a:r>
                        <a:rPr kumimoji="0" lang="ru-RU" sz="2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03.10-08.10 начальная школа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833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Классный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руководитель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Школьная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форма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пропуски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успеваемость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место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Баллы за успеваемость</a:t>
                      </a:r>
                    </a:p>
                    <a:p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Участие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 в мероприятиях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Культура поведения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Итог недели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Итого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баллов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46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Свирид</a:t>
                      </a:r>
                      <a:r>
                        <a:rPr lang="ru-RU" sz="1200" b="1" dirty="0" smtClean="0"/>
                        <a:t> А.А.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err="1" smtClean="0"/>
                        <a:t>Осмиева</a:t>
                      </a:r>
                      <a:r>
                        <a:rPr lang="ru-RU" sz="1200" b="1" dirty="0" smtClean="0"/>
                        <a:t> В.П.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8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Шипицына А.Г.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64.3</a:t>
                      </a:r>
                      <a:endParaRPr lang="ru-RU" sz="20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4</a:t>
                      </a:r>
                      <a:endParaRPr lang="ru-RU" sz="20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-1 балл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 Алексеев Евгений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нарушение дисциплины)</a:t>
                      </a:r>
                      <a:endParaRPr kumimoji="0" lang="ru-RU" sz="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6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Шакирова</a:t>
                      </a:r>
                      <a:r>
                        <a:rPr lang="ru-RU" sz="1200" b="1" baseline="0" dirty="0" smtClean="0"/>
                        <a:t> О.В.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71.3</a:t>
                      </a:r>
                      <a:endParaRPr lang="ru-RU" sz="2000" b="1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1</a:t>
                      </a:r>
                      <a:endParaRPr lang="ru-RU" sz="2000" b="1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343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Фролова О.В.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71.3</a:t>
                      </a:r>
                      <a:endParaRPr lang="ru-RU" sz="2000" b="1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1</a:t>
                      </a:r>
                      <a:endParaRPr lang="ru-RU" sz="2000" b="1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 балл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Семенов Денис </a:t>
                      </a:r>
                    </a:p>
                    <a:p>
                      <a:r>
                        <a:rPr lang="ru-RU" sz="1200" dirty="0" smtClean="0"/>
                        <a:t>(нарушение дисциплины)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4154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Павлова Л.В.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68.3</a:t>
                      </a:r>
                      <a:endParaRPr lang="ru-RU" sz="200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2</a:t>
                      </a:r>
                      <a:endParaRPr lang="ru-RU" sz="20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-4 балла</a:t>
                      </a: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Терехов Иван, Кудинов Артем, </a:t>
                      </a:r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Волничев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Вадим</a:t>
                      </a:r>
                    </a:p>
                    <a:p>
                      <a:r>
                        <a:rPr lang="ru-RU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Клопов.Станислав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 грубость,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нарушение дисциплины)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6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Никонова Т.В.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67.2</a:t>
                      </a:r>
                      <a:endParaRPr lang="ru-RU" sz="200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 Arial"/>
                        </a:rPr>
                        <a:t>3</a:t>
                      </a:r>
                      <a:endParaRPr lang="ru-RU" sz="2000" dirty="0">
                        <a:effectLst/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996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5163523"/>
              </p:ext>
            </p:extLst>
          </p:nvPr>
        </p:nvGraphicFramePr>
        <p:xfrm>
          <a:off x="179512" y="116632"/>
          <a:ext cx="8964488" cy="651745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540572"/>
                <a:gridCol w="1331636"/>
                <a:gridCol w="627937"/>
                <a:gridCol w="1013573"/>
                <a:gridCol w="786321"/>
                <a:gridCol w="767824"/>
                <a:gridCol w="405429"/>
                <a:gridCol w="608144"/>
                <a:gridCol w="842356"/>
                <a:gridCol w="947466"/>
                <a:gridCol w="440038"/>
                <a:gridCol w="653192"/>
              </a:tblGrid>
              <a:tr h="0">
                <a:tc gridSpan="12">
                  <a:txBody>
                    <a:bodyPr/>
                    <a:lstStyle/>
                    <a:p>
                      <a:pPr algn="ctr"/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j-ea"/>
                          <a:cs typeface="+mj-cs"/>
                        </a:rPr>
                        <a:t>Итоги недели 03.10-08.10 старшая школа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692726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руководитель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tabLst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Комиссия чистоты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Школьная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форма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Пропуски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уроков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успеваемость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место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Баллы за успеваемость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. В мероприятиях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поведения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баллов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17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5а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Мироненко </a:t>
                      </a:r>
                      <a:r>
                        <a:rPr lang="ru-RU" sz="1200" b="0" dirty="0" err="1" smtClean="0"/>
                        <a:t>Т.Викт</a:t>
                      </a:r>
                      <a:r>
                        <a:rPr lang="ru-RU" sz="1200" b="0" dirty="0" smtClean="0"/>
                        <a:t>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 Arial"/>
                        </a:rPr>
                        <a:t>59.0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5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 smtClean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17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7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Мироненко Т.Вл.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75.1</a:t>
                      </a:r>
                      <a:endParaRPr lang="ru-RU" sz="16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1</a:t>
                      </a:r>
                      <a:endParaRPr lang="ru-RU" sz="1600" b="1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83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17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Ворошилова О.М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 Arial"/>
                        </a:rPr>
                        <a:t>50.9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8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 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56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413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Шакирова О.В.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67.6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2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53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Дмитриева Н.С.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-3 балл</a:t>
                      </a:r>
                      <a:endParaRPr lang="ru-RU" sz="1050" dirty="0" smtClean="0"/>
                    </a:p>
                    <a:p>
                      <a:pPr algn="ctr"/>
                      <a:r>
                        <a:rPr lang="ru-RU" sz="1050" dirty="0" err="1" smtClean="0"/>
                        <a:t>Мастепан</a:t>
                      </a:r>
                      <a:r>
                        <a:rPr lang="ru-RU" sz="1050" baseline="0" dirty="0" smtClean="0"/>
                        <a:t> И.</a:t>
                      </a:r>
                    </a:p>
                    <a:p>
                      <a:pPr algn="ctr"/>
                      <a:r>
                        <a:rPr lang="ru-RU" sz="1050" baseline="0" dirty="0" smtClean="0"/>
                        <a:t>Жуков Э</a:t>
                      </a:r>
                    </a:p>
                    <a:p>
                      <a:pPr algn="ctr"/>
                      <a:r>
                        <a:rPr lang="ru-RU" sz="1050" baseline="0" dirty="0" smtClean="0"/>
                        <a:t>Тихомиров 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46.0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9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48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35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Гильдт</a:t>
                      </a:r>
                      <a:r>
                        <a:rPr lang="ru-RU" sz="1200" b="0" dirty="0" smtClean="0"/>
                        <a:t> А.В.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64.8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 Arial"/>
                        </a:rPr>
                        <a:t>3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900" dirty="0" smtClean="0"/>
                        <a:t>7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68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4913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Никонова Т.В.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62.6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4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22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Прохацкая</a:t>
                      </a:r>
                      <a:r>
                        <a:rPr lang="ru-RU" sz="1200" b="0" dirty="0" smtClean="0"/>
                        <a:t> О.Н.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-2 балла</a:t>
                      </a:r>
                    </a:p>
                    <a:p>
                      <a:pPr algn="ctr"/>
                      <a:r>
                        <a:rPr lang="ru-RU" sz="1000" kern="1200" dirty="0" smtClean="0"/>
                        <a:t>Федоров</a:t>
                      </a:r>
                      <a:r>
                        <a:rPr lang="ru-RU" sz="1000" kern="1200" baseline="0" dirty="0" smtClean="0"/>
                        <a:t> К.</a:t>
                      </a:r>
                    </a:p>
                    <a:p>
                      <a:pPr algn="ctr"/>
                      <a:r>
                        <a:rPr lang="ru-RU" sz="1000" kern="1200" dirty="0" smtClean="0"/>
                        <a:t>Щербаков 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54.3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7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-1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722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Гололобова О.Ф.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-2 </a:t>
                      </a:r>
                      <a:r>
                        <a:rPr lang="ru-RU" sz="1000" kern="1200" dirty="0" smtClean="0"/>
                        <a:t>балла</a:t>
                      </a:r>
                    </a:p>
                    <a:p>
                      <a:pPr algn="ctr"/>
                      <a:r>
                        <a:rPr lang="ru-RU" sz="1000" kern="1200" dirty="0" smtClean="0"/>
                        <a:t>Малов</a:t>
                      </a:r>
                      <a:r>
                        <a:rPr lang="ru-RU" sz="1000" kern="1200" baseline="0" dirty="0" smtClean="0"/>
                        <a:t> Е.</a:t>
                      </a:r>
                    </a:p>
                    <a:p>
                      <a:pPr algn="ctr"/>
                      <a:r>
                        <a:rPr lang="ru-RU" sz="1000" kern="1200" baseline="0" dirty="0" smtClean="0"/>
                        <a:t>Ерохина К.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 Arial"/>
                        </a:rPr>
                        <a:t>41.3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 Arial"/>
                        </a:rPr>
                        <a:t>10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4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14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9718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9б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smtClean="0"/>
                        <a:t>Гетманов Е.А.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58.9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6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71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40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</a:t>
                      </a:r>
                      <a:endParaRPr lang="ru-RU" sz="14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Буглеева</a:t>
                      </a:r>
                      <a:r>
                        <a:rPr lang="ru-RU" sz="1200" b="0" dirty="0" smtClean="0"/>
                        <a:t> Г.А.</a:t>
                      </a:r>
                      <a:endParaRPr lang="ru-RU" sz="1200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70.1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2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</a:t>
                      </a:r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5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77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5177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</a:t>
                      </a:r>
                      <a:endParaRPr lang="ru-RU" sz="14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 err="1" smtClean="0"/>
                        <a:t>Прохацкая</a:t>
                      </a:r>
                      <a:r>
                        <a:rPr lang="ru-RU" sz="1200" b="0" dirty="0" smtClean="0"/>
                        <a:t> О.Н.</a:t>
                      </a:r>
                      <a:endParaRPr lang="ru-RU" sz="1200" b="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5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 Arial"/>
                        </a:rPr>
                        <a:t>75.1</a:t>
                      </a:r>
                      <a:endParaRPr lang="ru-RU" sz="110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 Arial"/>
                        </a:rPr>
                        <a:t>1</a:t>
                      </a:r>
                      <a:endParaRPr lang="ru-RU" sz="1100" dirty="0">
                        <a:latin typeface=" Arial"/>
                        <a:ea typeface="Times New Roman"/>
                        <a:cs typeface=" 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</a:t>
                      </a:r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5</a:t>
                      </a:r>
                      <a:endParaRPr lang="ru-RU" sz="10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FF0000"/>
                          </a:solidFill>
                        </a:rPr>
                        <a:t>80</a:t>
                      </a:r>
                      <a:endParaRPr lang="ru-RU" sz="11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25.userapi.com/impg/8QDOpyw5rrvImg9H4IQ6axImbLDfBznPAuxLpQ/1y5NHMy1_v8.jpg?size=1200x727&amp;quality=95&amp;sign=18b0c5dcbff332bf32ff6a4ae3692791&amp;type=album"/>
          <p:cNvPicPr>
            <a:picLocks noChangeAspect="1" noChangeArrowheads="1"/>
          </p:cNvPicPr>
          <p:nvPr/>
        </p:nvPicPr>
        <p:blipFill>
          <a:blip r:embed="rId2" cstate="print"/>
          <a:srcRect t="7403" b="7662"/>
          <a:stretch>
            <a:fillRect/>
          </a:stretch>
        </p:blipFill>
        <p:spPr bwMode="auto">
          <a:xfrm>
            <a:off x="-1" y="0"/>
            <a:ext cx="9182827" cy="47251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s://sun9-25.userapi.com/impg/8QDOpyw5rrvImg9H4IQ6axImbLDfBznPAuxLpQ/1y5NHMy1_v8.jpg?size=1200x727&amp;quality=95&amp;sign=18b0c5dcbff332bf32ff6a4ae3692791&amp;type=album"/>
          <p:cNvPicPr>
            <a:picLocks noChangeAspect="1" noChangeArrowheads="1"/>
          </p:cNvPicPr>
          <p:nvPr/>
        </p:nvPicPr>
        <p:blipFill>
          <a:blip r:embed="rId2" cstate="print"/>
          <a:srcRect l="85769" t="7403" b="54409"/>
          <a:stretch>
            <a:fillRect/>
          </a:stretch>
        </p:blipFill>
        <p:spPr bwMode="auto">
          <a:xfrm>
            <a:off x="0" y="0"/>
            <a:ext cx="1306842" cy="11247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7504" y="4793084"/>
            <a:ext cx="9036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 УЧАСТИ В ФОТОЧЕЛЛЕНДЖЕ «ВЕСЬ В ОТЦА» и ФОТОАКЦИИ «ПАПА В КАДРЕ»!</a:t>
            </a:r>
          </a:p>
          <a:p>
            <a:pPr marL="342900" indent="-342900">
              <a:buAutoNum type="arabicPeriod"/>
            </a:pPr>
            <a:r>
              <a:rPr lang="ru-RU" dirty="0" smtClean="0"/>
              <a:t>В </a:t>
            </a:r>
            <a:r>
              <a:rPr lang="ru-RU" dirty="0" smtClean="0"/>
              <a:t>своих социальных сетях </a:t>
            </a:r>
            <a:r>
              <a:rPr lang="ru-RU" dirty="0" smtClean="0"/>
              <a:t>опубликуй </a:t>
            </a:r>
            <a:r>
              <a:rPr lang="ru-RU" dirty="0" smtClean="0"/>
              <a:t>коллаж из </a:t>
            </a:r>
            <a:r>
              <a:rPr lang="ru-RU" dirty="0" smtClean="0"/>
              <a:t>фотографий, на которых ты и отец в одном возрасте. </a:t>
            </a:r>
          </a:p>
          <a:p>
            <a:pPr marL="342900" indent="-342900"/>
            <a:r>
              <a:rPr lang="ru-RU" dirty="0" smtClean="0"/>
              <a:t>       Используй </a:t>
            </a:r>
            <a:r>
              <a:rPr lang="ru-RU" dirty="0" err="1" smtClean="0"/>
              <a:t>хештеги</a:t>
            </a:r>
            <a:r>
              <a:rPr lang="ru-RU" dirty="0" smtClean="0"/>
              <a:t> </a:t>
            </a:r>
            <a:r>
              <a:rPr lang="ru-RU" dirty="0" smtClean="0">
                <a:hlinkClick r:id="rId3"/>
              </a:rPr>
              <a:t>#</a:t>
            </a:r>
            <a:r>
              <a:rPr lang="ru-RU" dirty="0" err="1" smtClean="0">
                <a:hlinkClick r:id="rId3"/>
              </a:rPr>
              <a:t>весьвотца</a:t>
            </a:r>
            <a:r>
              <a:rPr lang="ru-RU" dirty="0" smtClean="0"/>
              <a:t>,</a:t>
            </a:r>
            <a:r>
              <a:rPr lang="ru-RU" dirty="0" smtClean="0"/>
              <a:t> </a:t>
            </a:r>
            <a:r>
              <a:rPr lang="ru-RU" dirty="0" smtClean="0">
                <a:hlinkClick r:id="rId4"/>
              </a:rPr>
              <a:t>#</a:t>
            </a:r>
            <a:r>
              <a:rPr lang="ru-RU" dirty="0" err="1" smtClean="0">
                <a:hlinkClick r:id="rId4"/>
              </a:rPr>
              <a:t>юнармияденьотца</a:t>
            </a:r>
            <a:r>
              <a:rPr lang="ru-RU" dirty="0" smtClean="0"/>
              <a:t>, </a:t>
            </a:r>
            <a:r>
              <a:rPr lang="ru-RU" dirty="0" smtClean="0"/>
              <a:t> </a:t>
            </a:r>
            <a:r>
              <a:rPr lang="ru-RU" dirty="0" smtClean="0">
                <a:hlinkClick r:id="rId5"/>
              </a:rPr>
              <a:t>#</a:t>
            </a:r>
            <a:r>
              <a:rPr lang="ru-RU" dirty="0" err="1" smtClean="0">
                <a:hlinkClick r:id="rId5"/>
              </a:rPr>
              <a:t>деньотца</a:t>
            </a:r>
            <a:r>
              <a:rPr lang="ru-RU" dirty="0" smtClean="0"/>
              <a:t>, </a:t>
            </a:r>
            <a:r>
              <a:rPr lang="ru-RU" dirty="0" smtClean="0"/>
              <a:t> </a:t>
            </a:r>
            <a:r>
              <a:rPr lang="ru-RU" dirty="0" smtClean="0">
                <a:hlinkClick r:id="rId6"/>
              </a:rPr>
              <a:t>#</a:t>
            </a:r>
            <a:r>
              <a:rPr lang="ru-RU" dirty="0" err="1" smtClean="0">
                <a:hlinkClick r:id="rId6"/>
              </a:rPr>
              <a:t>елыкаево</a:t>
            </a:r>
            <a:endParaRPr lang="ru-RU" dirty="0" smtClean="0"/>
          </a:p>
          <a:p>
            <a:pPr marL="342900" indent="-342900"/>
            <a:r>
              <a:rPr lang="ru-RU" dirty="0" smtClean="0"/>
              <a:t>2.   В </a:t>
            </a:r>
            <a:r>
              <a:rPr lang="ru-RU" dirty="0" err="1" smtClean="0"/>
              <a:t>соцсетях</a:t>
            </a:r>
            <a:r>
              <a:rPr lang="ru-RU" dirty="0" smtClean="0"/>
              <a:t> публикуй фото по теме «папа </a:t>
            </a:r>
            <a:r>
              <a:rPr lang="ru-RU" dirty="0" smtClean="0"/>
              <a:t>в кадре» </a:t>
            </a:r>
            <a:r>
              <a:rPr lang="ru-RU" dirty="0" smtClean="0"/>
              <a:t>(досуг</a:t>
            </a:r>
            <a:r>
              <a:rPr lang="ru-RU" dirty="0" smtClean="0"/>
              <a:t>, прогулки, совместный труд, отдых и так далее). </a:t>
            </a:r>
            <a:endParaRPr lang="ru-RU" dirty="0" smtClean="0"/>
          </a:p>
          <a:p>
            <a:pPr marL="342900" indent="-342900"/>
            <a:r>
              <a:rPr lang="ru-RU" dirty="0" smtClean="0"/>
              <a:t> </a:t>
            </a:r>
            <a:r>
              <a:rPr lang="ru-RU" dirty="0" smtClean="0"/>
              <a:t>      Используй </a:t>
            </a:r>
            <a:r>
              <a:rPr lang="ru-RU" dirty="0" err="1" smtClean="0"/>
              <a:t>хештеги</a:t>
            </a:r>
            <a:r>
              <a:rPr lang="ru-RU" dirty="0" smtClean="0"/>
              <a:t>:</a:t>
            </a:r>
            <a:r>
              <a:rPr lang="ru-RU" dirty="0" smtClean="0"/>
              <a:t> </a:t>
            </a:r>
            <a:r>
              <a:rPr lang="ru-RU" dirty="0" smtClean="0">
                <a:hlinkClick r:id="rId7"/>
              </a:rPr>
              <a:t>#</a:t>
            </a:r>
            <a:r>
              <a:rPr lang="ru-RU" dirty="0" err="1" smtClean="0">
                <a:hlinkClick r:id="rId7"/>
              </a:rPr>
              <a:t>ПапавКадре</a:t>
            </a:r>
            <a:r>
              <a:rPr lang="ru-RU" dirty="0" smtClean="0"/>
              <a:t> , </a:t>
            </a:r>
            <a:r>
              <a:rPr lang="ru-RU" dirty="0" smtClean="0">
                <a:hlinkClick r:id="rId4"/>
              </a:rPr>
              <a:t>#</a:t>
            </a:r>
            <a:r>
              <a:rPr lang="ru-RU" dirty="0" err="1" smtClean="0">
                <a:hlinkClick r:id="rId4"/>
              </a:rPr>
              <a:t>юнармияденьотца</a:t>
            </a:r>
            <a:r>
              <a:rPr lang="ru-RU" dirty="0" smtClean="0"/>
              <a:t> , </a:t>
            </a:r>
            <a:r>
              <a:rPr lang="ru-RU" dirty="0" smtClean="0">
                <a:hlinkClick r:id="rId5"/>
              </a:rPr>
              <a:t>#</a:t>
            </a:r>
            <a:r>
              <a:rPr lang="ru-RU" dirty="0" err="1" smtClean="0">
                <a:hlinkClick r:id="rId5"/>
              </a:rPr>
              <a:t>деньотца</a:t>
            </a:r>
            <a:r>
              <a:rPr lang="ru-RU" dirty="0" smtClean="0"/>
              <a:t>, </a:t>
            </a:r>
            <a:r>
              <a:rPr lang="ru-RU" dirty="0" smtClean="0">
                <a:hlinkClick r:id="rId6"/>
              </a:rPr>
              <a:t>#</a:t>
            </a:r>
            <a:r>
              <a:rPr lang="ru-RU" dirty="0" err="1" smtClean="0">
                <a:hlinkClick r:id="rId6"/>
              </a:rPr>
              <a:t>елыкаево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8" name="Picture 4" descr="C:\Users\user\Desktop\78468085.png"/>
          <p:cNvPicPr>
            <a:picLocks noChangeAspect="1" noChangeArrowheads="1"/>
          </p:cNvPicPr>
          <p:nvPr/>
        </p:nvPicPr>
        <p:blipFill>
          <a:blip r:embed="rId2" cstate="print"/>
          <a:srcRect l="55555" t="4806" b="36381"/>
          <a:stretch>
            <a:fillRect/>
          </a:stretch>
        </p:blipFill>
        <p:spPr bwMode="auto">
          <a:xfrm>
            <a:off x="0" y="1313384"/>
            <a:ext cx="5587079" cy="554461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02000" y="0"/>
            <a:ext cx="894200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ПРАЗДНИЧНАЯ СПОРТИВНАЯ</a:t>
            </a:r>
          </a:p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ЭСТАФЕТА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1988840"/>
            <a:ext cx="3024336" cy="460851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Ждем всех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октября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13.00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нашей праздничной спортивной эстафете, посвященной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ДНЮ ОТЦА!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wnloads\IMG-20221011-WA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0566" y="2492897"/>
            <a:ext cx="5813434" cy="4365104"/>
          </a:xfrm>
          <a:prstGeom prst="rect">
            <a:avLst/>
          </a:prstGeom>
          <a:noFill/>
        </p:spPr>
      </p:pic>
      <p:pic>
        <p:nvPicPr>
          <p:cNvPr id="25603" name="Picture 3" descr="C:\Users\user\Downloads\IMG-20221011-WA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5224"/>
            <a:ext cx="3275856" cy="4362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63688" y="-27384"/>
            <a:ext cx="5692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БИЛЕТ В БУДУЩЕЕ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908720"/>
            <a:ext cx="8496944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октября семеро наших учеников приняли участие в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профориентационном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проекте «Билет в будущее» и побывали в Сибирском колледже сервиса и технологий. Преподаватели колледжа провели для ребят мастер-класс по созданию одежды и познакомили со специальностью «графический дизайн и моделирование». Всем очень понравилось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"/>
            <a:ext cx="77971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65"/>
          <a:stretch/>
        </p:blipFill>
        <p:spPr bwMode="auto">
          <a:xfrm>
            <a:off x="8303741" y="0"/>
            <a:ext cx="84025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66"/>
          <a:stretch/>
        </p:blipFill>
        <p:spPr bwMode="auto">
          <a:xfrm>
            <a:off x="0" y="1"/>
            <a:ext cx="7374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76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11052</TotalTime>
  <Words>735</Words>
  <Application>Microsoft Office PowerPoint</Application>
  <PresentationFormat>Экран (4:3)</PresentationFormat>
  <Paragraphs>286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</cp:lastModifiedBy>
  <cp:revision>529</cp:revision>
  <dcterms:created xsi:type="dcterms:W3CDTF">2021-10-24T16:42:20Z</dcterms:created>
  <dcterms:modified xsi:type="dcterms:W3CDTF">2022-10-12T02:23:55Z</dcterms:modified>
</cp:coreProperties>
</file>