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93" r:id="rId3"/>
    <p:sldId id="295" r:id="rId4"/>
    <p:sldId id="288" r:id="rId5"/>
    <p:sldId id="296" r:id="rId6"/>
    <p:sldId id="297" r:id="rId7"/>
    <p:sldId id="298" r:id="rId8"/>
    <p:sldId id="299" r:id="rId9"/>
    <p:sldId id="290" r:id="rId10"/>
    <p:sldId id="29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A471"/>
    <a:srgbClr val="C3C863"/>
    <a:srgbClr val="F4E3D1"/>
    <a:srgbClr val="57B6CC"/>
    <a:srgbClr val="D3C3CE"/>
    <a:srgbClr val="7B608C"/>
    <a:srgbClr val="10DBFF"/>
    <a:srgbClr val="B4C2EE"/>
    <a:srgbClr val="FFF2E1"/>
    <a:srgbClr val="F344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 октября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81844" y="957901"/>
            <a:ext cx="40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врача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71554" y="4049309"/>
            <a:ext cx="58090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Сегодня</a:t>
            </a:r>
            <a:r>
              <a:rPr lang="ru-RU" b="1" dirty="0" smtClean="0"/>
              <a:t> </a:t>
            </a:r>
            <a:r>
              <a:rPr lang="ru-RU" dirty="0" smtClean="0"/>
              <a:t>профессиональный </a:t>
            </a:r>
            <a:r>
              <a:rPr lang="ru-RU" dirty="0"/>
              <a:t>праздник сотрудников </a:t>
            </a:r>
            <a:r>
              <a:rPr lang="ru-RU" b="1" dirty="0">
                <a:solidFill>
                  <a:srgbClr val="0070C0"/>
                </a:solidFill>
              </a:rPr>
              <a:t>специальных подразделений </a:t>
            </a:r>
            <a:r>
              <a:rPr lang="ru-RU" b="1" dirty="0" smtClean="0">
                <a:solidFill>
                  <a:srgbClr val="0070C0"/>
                </a:solidFill>
              </a:rPr>
              <a:t>полиции</a:t>
            </a:r>
            <a:r>
              <a:rPr lang="ru-RU" dirty="0" smtClean="0"/>
              <a:t>. </a:t>
            </a:r>
            <a:r>
              <a:rPr lang="ru-RU" dirty="0"/>
              <a:t>ОМОН расшифровывается как Отряд </a:t>
            </a:r>
            <a:r>
              <a:rPr lang="ru-RU" dirty="0" smtClean="0"/>
              <a:t>милиции особого </a:t>
            </a:r>
            <a:r>
              <a:rPr lang="ru-RU" dirty="0" smtClean="0"/>
              <a:t>назначения.</a:t>
            </a:r>
            <a:r>
              <a:rPr lang="ru-RU" dirty="0"/>
              <a:t> Сотрудники ОМОН обеспечивают правопорядок и общественную безопасность в </a:t>
            </a:r>
            <a:r>
              <a:rPr lang="ru-RU" dirty="0" smtClean="0"/>
              <a:t>зонах бедствия.</a:t>
            </a:r>
            <a:r>
              <a:rPr lang="ru-RU" dirty="0"/>
              <a:t> Сегодня они отмечают </a:t>
            </a:r>
            <a:r>
              <a:rPr lang="ru-RU" dirty="0" smtClean="0"/>
              <a:t>свой </a:t>
            </a:r>
            <a:r>
              <a:rPr lang="ru-RU" dirty="0" err="1" smtClean="0"/>
              <a:t>професси</a:t>
            </a:r>
            <a:r>
              <a:rPr lang="ru-RU" dirty="0" err="1"/>
              <a:t>-</a:t>
            </a:r>
            <a:r>
              <a:rPr lang="ru-RU" dirty="0" err="1" smtClean="0"/>
              <a:t>ональный</a:t>
            </a:r>
            <a:r>
              <a:rPr lang="ru-RU" dirty="0" smtClean="0"/>
              <a:t> </a:t>
            </a:r>
            <a:r>
              <a:rPr lang="ru-RU" dirty="0"/>
              <a:t>праздник. Особо отличившихся сотрудников и работников </a:t>
            </a:r>
            <a:r>
              <a:rPr lang="ru-RU" dirty="0" smtClean="0"/>
              <a:t>подразделения </a:t>
            </a:r>
            <a:r>
              <a:rPr lang="ru-RU" dirty="0" smtClean="0"/>
              <a:t>отмечают званиями</a:t>
            </a:r>
            <a:r>
              <a:rPr lang="ru-RU" dirty="0"/>
              <a:t>, наградами и ценными подарками.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Ежегодно в первый понедельник октября во многих странах отмечают Международный день врача, который считается днём солидарности и активных действий врачей всего мира. Ведь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главная цель доктора любой национальности – улучшение и сохранение здоровья пациентов.</a:t>
            </a:r>
            <a:r>
              <a:rPr lang="ru-RU" dirty="0"/>
              <a:t> В этот день принято проводить различные семинары, познавательные лекции о врачебной профессии, выставки и презентации. 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9494" y="3717032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ОМОН в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r="22395"/>
          <a:stretch/>
        </p:blipFill>
        <p:spPr>
          <a:xfrm>
            <a:off x="379201" y="1089645"/>
            <a:ext cx="2824647" cy="241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6547" r="8339"/>
          <a:stretch/>
        </p:blipFill>
        <p:spPr>
          <a:xfrm>
            <a:off x="386827" y="3845931"/>
            <a:ext cx="2817021" cy="266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76745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 октября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695150"/>
            <a:ext cx="6957391" cy="90220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Сергей </a:t>
            </a:r>
            <a:r>
              <a:rPr lang="ru-RU" sz="2800" b="1" dirty="0" smtClean="0">
                <a:solidFill>
                  <a:schemeClr val="tx1"/>
                </a:solidFill>
              </a:rPr>
              <a:t>Александрович Есенин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усский поэт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6248" y="1051490"/>
            <a:ext cx="6680142" cy="463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октября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910" y="908720"/>
            <a:ext cx="2404534" cy="584955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Сергей Есенин — один из многих </a:t>
            </a:r>
            <a:r>
              <a:rPr lang="ru-RU" sz="2000" dirty="0" smtClean="0">
                <a:solidFill>
                  <a:schemeClr val="tx1"/>
                </a:solidFill>
              </a:rPr>
              <a:t>русских </a:t>
            </a:r>
            <a:r>
              <a:rPr lang="ru-RU" sz="2000" dirty="0">
                <a:solidFill>
                  <a:schemeClr val="tx1"/>
                </a:solidFill>
              </a:rPr>
              <a:t>поэтов, на чьи стихи </a:t>
            </a:r>
            <a:r>
              <a:rPr lang="ru-RU" sz="2000" dirty="0" smtClean="0">
                <a:solidFill>
                  <a:schemeClr val="tx1"/>
                </a:solidFill>
              </a:rPr>
              <a:t>писали песни</a:t>
            </a:r>
            <a:r>
              <a:rPr lang="ru-RU" sz="2000" dirty="0">
                <a:solidFill>
                  <a:schemeClr val="tx1"/>
                </a:solidFill>
              </a:rPr>
              <a:t>. В разное время песни на стихи Есенина исполняли Александр Малинин («Забава»), группа Альфа, Людмила Зыкина («Слышишь, мчатся сани»), Надежда Бабкина («Отговорила роща золотая»)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55799" y="4743281"/>
            <a:ext cx="3252458" cy="2154453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Сергей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Александрович 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Есенин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русский </a:t>
            </a:r>
            <a:r>
              <a:rPr lang="ru-RU" sz="2000" dirty="0" smtClean="0">
                <a:solidFill>
                  <a:schemeClr val="tx1"/>
                </a:solidFill>
              </a:rPr>
              <a:t>поэт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450" y="908720"/>
            <a:ext cx="3440668" cy="206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937"/>
            <a:ext cx="3196659" cy="4715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b="23452"/>
          <a:stretch/>
        </p:blipFill>
        <p:spPr>
          <a:xfrm>
            <a:off x="3236450" y="2969297"/>
            <a:ext cx="3440668" cy="1755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b="10109"/>
          <a:stretch/>
        </p:blipFill>
        <p:spPr>
          <a:xfrm>
            <a:off x="3240627" y="4693857"/>
            <a:ext cx="3436492" cy="204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 октября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340768"/>
            <a:ext cx="5876292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чреждён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Святого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В 1782 </a:t>
            </a:r>
            <a:r>
              <a:rPr lang="ru-RU" dirty="0"/>
              <a:t>году </a:t>
            </a:r>
            <a:r>
              <a:rPr lang="ru-RU" dirty="0" smtClean="0"/>
              <a:t>Екатерина </a:t>
            </a:r>
            <a:r>
              <a:rPr lang="en-US" dirty="0"/>
              <a:t>II </a:t>
            </a:r>
            <a:r>
              <a:rPr lang="ru-RU" dirty="0" smtClean="0"/>
              <a:t>учредила </a:t>
            </a:r>
            <a:r>
              <a:rPr lang="ru-RU" dirty="0"/>
              <a:t>для отличившихся гражданских чиновников орден Святого равноапостольного князя Владимира четырех степеней с девизом: «Польза, честь и слава</a:t>
            </a:r>
            <a:r>
              <a:rPr lang="ru-RU" dirty="0" smtClean="0"/>
              <a:t>».</a:t>
            </a:r>
            <a:r>
              <a:rPr lang="ru-RU" dirty="0"/>
              <a:t> Награждение им производилось </a:t>
            </a:r>
            <a:r>
              <a:rPr lang="ru-RU" dirty="0" smtClean="0"/>
              <a:t>в </a:t>
            </a:r>
            <a:r>
              <a:rPr lang="ru-RU" dirty="0"/>
              <a:t>соответствии с общей иерархией российских государственных наград. После Октябрьской революции 1917 года орден был упразднен.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8105" r="10136"/>
          <a:stretch/>
        </p:blipFill>
        <p:spPr>
          <a:xfrm>
            <a:off x="112807" y="1203818"/>
            <a:ext cx="2947025" cy="2631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806" y="3914222"/>
            <a:ext cx="2972897" cy="2874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056" y="1282949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1782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 сигнал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«SOS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В этот день в 1906 году в Берлине состоялась Морская </a:t>
            </a:r>
            <a:r>
              <a:rPr lang="ru-RU" dirty="0" smtClean="0"/>
              <a:t>конференция, </a:t>
            </a:r>
            <a:r>
              <a:rPr lang="ru-RU" dirty="0"/>
              <a:t>утвердившая новый международный сигнал бедствия на море, который позднее </a:t>
            </a:r>
            <a:r>
              <a:rPr lang="ru-RU" dirty="0" smtClean="0"/>
              <a:t>стал </a:t>
            </a:r>
            <a:r>
              <a:rPr lang="ru-RU" dirty="0"/>
              <a:t>известен как сигнал «SOS</a:t>
            </a:r>
            <a:r>
              <a:rPr lang="ru-RU" dirty="0" smtClean="0"/>
              <a:t>».</a:t>
            </a:r>
            <a:r>
              <a:rPr lang="ru-RU" dirty="0"/>
              <a:t> Первоначально предложенный сигнал состоял из букв </a:t>
            </a:r>
            <a:r>
              <a:rPr lang="ru-RU" dirty="0" smtClean="0"/>
              <a:t>CQD.</a:t>
            </a:r>
            <a:r>
              <a:rPr lang="ru-RU" dirty="0"/>
              <a:t> Однако в виде кода на языке азбуки Морзе эта фраза имела довольно сложный вид. </a:t>
            </a:r>
            <a:r>
              <a:rPr lang="ru-RU" dirty="0" smtClean="0"/>
              <a:t>Поэтому по </a:t>
            </a:r>
            <a:r>
              <a:rPr lang="ru-RU" dirty="0"/>
              <a:t>коду </a:t>
            </a:r>
            <a:r>
              <a:rPr lang="ru-RU" dirty="0" err="1"/>
              <a:t>Моpзе</a:t>
            </a:r>
            <a:r>
              <a:rPr lang="ru-RU" dirty="0"/>
              <a:t> на всех языках новый сигнал выглядел одинаково — он представляет собой последовательность «три точки — три тире — три точки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688" y="4000432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1906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0.userapi.com/impg/wjrS8u4vrbMHYLuhmJ4oR_mdpmSGDHjdOu2xOw/-yZIVeckCYc.jpg?size=1600x1200&amp;quality=95&amp;sign=b8e265f94386bc0133d1039c646385ce&amp;type=album"/>
          <p:cNvPicPr>
            <a:picLocks noChangeAspect="1" noChangeArrowheads="1"/>
          </p:cNvPicPr>
          <p:nvPr/>
        </p:nvPicPr>
        <p:blipFill>
          <a:blip r:embed="rId2" cstate="print"/>
          <a:srcRect t="3359"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621"/>
            <a:ext cx="9144000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ВЫБОР СДЕЛАН: 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ТЕПЕРЬ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НАШЕЙ ШКОЛЫ ЕСТЬ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ПРЕЗИДЕНТ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ЛИДЕРЫ!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8496944" cy="1728192"/>
          </a:xfrm>
          <a:prstGeom prst="rect">
            <a:avLst/>
          </a:prstGeom>
          <a:ln>
            <a:solidFill>
              <a:srgbClr val="F5A4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48691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</a:t>
            </a:r>
            <a:r>
              <a:rPr lang="ru-RU" sz="1600" b="1" dirty="0" smtClean="0"/>
              <a:t>пятницу 30 сентября состоялись выборы президента и лидеров ученического самоуправления нашей школы! Ученики и учителя выбрали тех ребят, которые будут делать жизнь школы интереснее! Ребят активных, инициативных, творческих, надежных, которые не боятся ответственности и готовы вести за собой! Каждый из них презентовал свою предвыборную программу, ответил на вопросы избирателей и получил огромное количество голосов!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atherineasquithgallery.com/uploads/posts/2021-03/1614846280_48-p-fon-flag-rossii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628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ПРЕЗИДЕНТ ШКОЛЫ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332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БОГДАН СОЛДАТЧЕНКО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7" name="Picture 3" descr="C:\Users\user\Desktop\Школа\Фото\Учителя и ученики_Стена\Ребята (28 из 5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98287"/>
            <a:ext cx="3240360" cy="485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76056" y="3284984"/>
            <a:ext cx="2639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81 голос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46280_48-p-fon-flag-rossii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1322" y="116632"/>
            <a:ext cx="538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ЛИДЕРЫ ШКОЛЫ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15816" y="1412776"/>
            <a:ext cx="1944216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39656" t="6934" r="31739" b="39902"/>
          <a:stretch>
            <a:fillRect/>
          </a:stretch>
        </p:blipFill>
        <p:spPr bwMode="auto">
          <a:xfrm>
            <a:off x="323528" y="1124744"/>
            <a:ext cx="2880320" cy="289680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275856" y="1700808"/>
            <a:ext cx="1352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C:\Users\user\Downloads\IMG-20220930-WA0002.jpg"/>
          <p:cNvPicPr>
            <a:picLocks noChangeAspect="1" noChangeArrowheads="1"/>
          </p:cNvPicPr>
          <p:nvPr/>
        </p:nvPicPr>
        <p:blipFill>
          <a:blip r:embed="rId4" cstate="print"/>
          <a:srcRect b="33869"/>
          <a:stretch>
            <a:fillRect/>
          </a:stretch>
        </p:blipFill>
        <p:spPr bwMode="auto">
          <a:xfrm>
            <a:off x="6156176" y="1268760"/>
            <a:ext cx="2808312" cy="279012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03640" y="2996952"/>
            <a:ext cx="324036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ИНФОРМАЦИОННО-МЕДИЙНОЕ НАПРАВЛЕНИЕ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Арышева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Софья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32040" y="1124744"/>
            <a:ext cx="1944216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85121" y="1412776"/>
            <a:ext cx="1575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55776" y="4149080"/>
            <a:ext cx="1944216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C:\Users\user\Desktop\Школа\Фото\Учителя и ученики_Стена\Ребята (6 из 56).JPG"/>
          <p:cNvPicPr>
            <a:picLocks noChangeAspect="1" noChangeArrowheads="1"/>
          </p:cNvPicPr>
          <p:nvPr/>
        </p:nvPicPr>
        <p:blipFill>
          <a:blip r:embed="rId5" cstate="print"/>
          <a:srcRect t="3858" b="24335"/>
          <a:stretch>
            <a:fillRect/>
          </a:stretch>
        </p:blipFill>
        <p:spPr bwMode="auto">
          <a:xfrm>
            <a:off x="179512" y="3861048"/>
            <a:ext cx="2736304" cy="283402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6093296"/>
            <a:ext cx="324036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ВОЕННО-ПАТРИОТИЧЕСКОЕ НАПРАВЛЕНИЕ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Ворошилова Виктория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 l="33463" t="6951" r="37597" b="38450"/>
          <a:stretch>
            <a:fillRect/>
          </a:stretch>
        </p:blipFill>
        <p:spPr bwMode="auto">
          <a:xfrm>
            <a:off x="6372200" y="3861048"/>
            <a:ext cx="2664296" cy="282741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652120" y="5805264"/>
            <a:ext cx="349188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АКТИВНОСТЬ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Ягрушкин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Артем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4437112"/>
            <a:ext cx="1575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16016" y="4005064"/>
            <a:ext cx="1944216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41105" y="4293096"/>
            <a:ext cx="1575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40968"/>
            <a:ext cx="324036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ЛИЧНОСТНОЕ РАЗВИТИЕ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Урусова Юлия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honoteka.org/uploads/posts/2021-07/1625658358_30-phonoteka-org-p-uchitel-i-uchenik-art-krasivo-35.jpg"/>
          <p:cNvPicPr>
            <a:picLocks noChangeAspect="1" noChangeArrowheads="1"/>
          </p:cNvPicPr>
          <p:nvPr/>
        </p:nvPicPr>
        <p:blipFill>
          <a:blip r:embed="rId2" cstate="print"/>
          <a:srcRect l="1514" r="22649"/>
          <a:stretch>
            <a:fillRect/>
          </a:stretch>
        </p:blipFill>
        <p:spPr bwMode="auto">
          <a:xfrm>
            <a:off x="0" y="0"/>
            <a:ext cx="924652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1335" y="44624"/>
            <a:ext cx="84609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ЧЕЛЛЕНДЖ: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елфи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с любимым учителем»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432048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4315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празднику День Учителя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принять участие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челлендже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селфи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любимым учителем,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размести его на своей странице в ВК 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комментариях к посту в группе газеты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«Школьная правда»!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 приятно любимому Учителю!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310" t="1431" r="1171" b="53507"/>
          <a:stretch/>
        </p:blipFill>
        <p:spPr>
          <a:xfrm>
            <a:off x="179512" y="1196751"/>
            <a:ext cx="8856984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10289</TotalTime>
  <Words>393</Words>
  <Application>Microsoft Office PowerPoint</Application>
  <PresentationFormat>Экран (4:3)</PresentationFormat>
  <Paragraphs>62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496</cp:revision>
  <dcterms:created xsi:type="dcterms:W3CDTF">2021-10-24T16:42:20Z</dcterms:created>
  <dcterms:modified xsi:type="dcterms:W3CDTF">2022-10-03T02:45:27Z</dcterms:modified>
</cp:coreProperties>
</file>