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93" r:id="rId3"/>
    <p:sldId id="295" r:id="rId4"/>
    <p:sldId id="288" r:id="rId5"/>
    <p:sldId id="300" r:id="rId6"/>
    <p:sldId id="301" r:id="rId7"/>
    <p:sldId id="296" r:id="rId8"/>
    <p:sldId id="297" r:id="rId9"/>
    <p:sldId id="298" r:id="rId10"/>
    <p:sldId id="299" r:id="rId11"/>
    <p:sldId id="290" r:id="rId12"/>
    <p:sldId id="291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D3F3C3"/>
    <a:srgbClr val="FFFE6D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6"/>
            <a:ext cx="8939809" cy="28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95997"/>
            <a:ext cx="8939809" cy="30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5655" y="984945"/>
            <a:ext cx="581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военной контрразведки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422011"/>
            <a:ext cx="580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данным международных экспертов, на конец 20 века около четверти всего населения планеты, то есть полтора миллиарда человек, влачило нищенское существование. </a:t>
            </a: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этого </a:t>
            </a:r>
            <a:r>
              <a:rPr lang="ru-RU" dirty="0" smtClean="0"/>
              <a:t>дня </a:t>
            </a:r>
            <a:r>
              <a:rPr lang="ru-RU" dirty="0" smtClean="0"/>
              <a:t>во </a:t>
            </a:r>
            <a:r>
              <a:rPr lang="ru-RU" dirty="0"/>
              <a:t>многих странах проходят </a:t>
            </a:r>
            <a:r>
              <a:rPr lang="ru-RU" dirty="0" smtClean="0"/>
              <a:t>семинары</a:t>
            </a:r>
            <a:r>
              <a:rPr lang="ru-RU" dirty="0"/>
              <a:t>, форумы и акции, цель которых – привлечение общественности к решению проблемы нищеты.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484784"/>
            <a:ext cx="5803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Не </a:t>
            </a:r>
            <a:r>
              <a:rPr lang="ru-RU" dirty="0">
                <a:solidFill>
                  <a:prstClr val="black"/>
                </a:solidFill>
              </a:rPr>
              <a:t>надо думать, что работа контрразведчика ограничивается только периодами войн и вооружённых конфликтов. В мирное время эти люди стоят на страже покоя российских </a:t>
            </a:r>
            <a:r>
              <a:rPr lang="ru-RU" dirty="0" smtClean="0">
                <a:solidFill>
                  <a:prstClr val="black"/>
                </a:solidFill>
              </a:rPr>
              <a:t>граждан. Помимо </a:t>
            </a:r>
            <a:r>
              <a:rPr lang="ru-RU" dirty="0" smtClean="0">
                <a:solidFill>
                  <a:prstClr val="black"/>
                </a:solidFill>
              </a:rPr>
              <a:t>получения в свой профессиональный праздник поздравлений </a:t>
            </a:r>
            <a:r>
              <a:rPr lang="ru-RU" dirty="0" smtClean="0">
                <a:solidFill>
                  <a:prstClr val="black"/>
                </a:solidFill>
              </a:rPr>
              <a:t>от руководства, </a:t>
            </a:r>
            <a:r>
              <a:rPr lang="ru-RU" dirty="0" smtClean="0">
                <a:solidFill>
                  <a:prstClr val="black"/>
                </a:solidFill>
              </a:rPr>
              <a:t>сотрудники </a:t>
            </a:r>
            <a:r>
              <a:rPr lang="ru-RU" dirty="0">
                <a:solidFill>
                  <a:prstClr val="black"/>
                </a:solidFill>
              </a:rPr>
              <a:t>контрразведки </a:t>
            </a:r>
            <a:r>
              <a:rPr lang="ru-RU" dirty="0" smtClean="0">
                <a:solidFill>
                  <a:prstClr val="black"/>
                </a:solidFill>
              </a:rPr>
              <a:t>в этот день отдают </a:t>
            </a:r>
            <a:r>
              <a:rPr lang="ru-RU" dirty="0">
                <a:solidFill>
                  <a:prstClr val="black"/>
                </a:solidFill>
              </a:rPr>
              <a:t>дань </a:t>
            </a:r>
            <a:r>
              <a:rPr lang="ru-RU" dirty="0" smtClean="0">
                <a:solidFill>
                  <a:prstClr val="black"/>
                </a:solidFill>
              </a:rPr>
              <a:t>памяти </a:t>
            </a:r>
            <a:r>
              <a:rPr lang="ru-RU" dirty="0">
                <a:solidFill>
                  <a:prstClr val="black"/>
                </a:solidFill>
              </a:rPr>
              <a:t>погибшим товарищам.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94876" y="3903439"/>
            <a:ext cx="562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помощи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331" y="1214828"/>
            <a:ext cx="2702281" cy="2312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331" y="3933620"/>
            <a:ext cx="2702282" cy="257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071218"/>
              </p:ext>
            </p:extLst>
          </p:nvPr>
        </p:nvGraphicFramePr>
        <p:xfrm>
          <a:off x="107504" y="-8309"/>
          <a:ext cx="8928990" cy="676548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97178"/>
                <a:gridCol w="1420508"/>
                <a:gridCol w="619368"/>
                <a:gridCol w="775314"/>
                <a:gridCol w="720080"/>
                <a:gridCol w="648072"/>
                <a:gridCol w="504056"/>
                <a:gridCol w="1152128"/>
                <a:gridCol w="576064"/>
                <a:gridCol w="950841"/>
                <a:gridCol w="426152"/>
                <a:gridCol w="639229"/>
              </a:tblGrid>
              <a:tr h="395105"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Итоги недели 12.12-17.12 старшая школа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99033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Комиссия чистоты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 за 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В мероприятиях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поведения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Мироненко </a:t>
                      </a:r>
                      <a:r>
                        <a:rPr lang="ru-RU" sz="1200" b="0" dirty="0" err="1" smtClean="0"/>
                        <a:t>Т.Викт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3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Мироненко Т.Вл.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48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Ворошилова О.М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Шакирова О.В.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5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Дмитриева Н.С.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4</a:t>
                      </a:r>
                    </a:p>
                    <a:p>
                      <a:pPr algn="ctr"/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07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Гильдт А.В.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 столовая-рюкзаки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Никонова Т.В.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</a:t>
                      </a:r>
                      <a:r>
                        <a:rPr lang="ru-RU" sz="1000" baseline="0" dirty="0" smtClean="0"/>
                        <a:t> за дежурств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Прохацкая О.Н.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</a:t>
                      </a:r>
                      <a:r>
                        <a:rPr lang="ru-RU" sz="1000" baseline="0" dirty="0" smtClean="0"/>
                        <a:t> за дежурство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7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Гололобова О.Ф.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 общее поведение на переменах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Гетманов Е.А.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 общее поведение на переменах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5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Буглеева</a:t>
                      </a:r>
                      <a:r>
                        <a:rPr lang="ru-RU" sz="1200" b="0" dirty="0" smtClean="0"/>
                        <a:t> Г.А.</a:t>
                      </a:r>
                      <a:endParaRPr lang="ru-RU" sz="12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60,40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Прохацкая</a:t>
                      </a:r>
                      <a:r>
                        <a:rPr lang="ru-RU" sz="1200" b="0" dirty="0" smtClean="0"/>
                        <a:t> О.Н.</a:t>
                      </a:r>
                      <a:endParaRPr lang="ru-RU" sz="12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06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72"/>
          <a:stretch/>
        </p:blipFill>
        <p:spPr>
          <a:xfrm>
            <a:off x="1457014" y="769441"/>
            <a:ext cx="6480720" cy="58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12172" b="8222"/>
          <a:stretch/>
        </p:blipFill>
        <p:spPr>
          <a:xfrm>
            <a:off x="1547664" y="-23264"/>
            <a:ext cx="6120680" cy="69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декабря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Леонид Ильич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Брежнев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советский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государственный и политический деятель,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глава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СССР (1964-1982)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461" y="1195674"/>
            <a:ext cx="6077750" cy="4051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декабря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757106"/>
            <a:ext cx="2411760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Леонид Брежнев — советский партийный и политический деятель, глава советского государства в 1964-1982 годах, с чьим именем связана целая эпоха в истории страны, называемая периодом «застоя».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2841170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Леонид Ильич Брежнев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глава СССР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(</a:t>
            </a:r>
            <a:r>
              <a:rPr lang="ru-RU" sz="2400" dirty="0">
                <a:solidFill>
                  <a:prstClr val="black"/>
                </a:solidFill>
              </a:rPr>
              <a:t>1964-1982)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336"/>
            <a:ext cx="2808312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6531" r="12200"/>
          <a:stretch/>
        </p:blipFill>
        <p:spPr>
          <a:xfrm>
            <a:off x="2987824" y="908720"/>
            <a:ext cx="3528392" cy="2442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502501"/>
            <a:ext cx="3528392" cy="309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Фредерик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Уолтон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запатентовал линолеум</a:t>
            </a:r>
          </a:p>
          <a:p>
            <a:r>
              <a:rPr lang="ru-RU" dirty="0" smtClean="0"/>
              <a:t>Линолеум </a:t>
            </a:r>
            <a:r>
              <a:rPr lang="ru-RU" dirty="0"/>
              <a:t>в настоящее время – широко используемый отделочный </a:t>
            </a:r>
            <a:r>
              <a:rPr lang="ru-RU" dirty="0" smtClean="0"/>
              <a:t>материал. 19 </a:t>
            </a:r>
            <a:r>
              <a:rPr lang="ru-RU" dirty="0"/>
              <a:t>декабря 1863 года британский промышленник и изобретатель Фредерик </a:t>
            </a:r>
            <a:r>
              <a:rPr lang="ru-RU" dirty="0" err="1"/>
              <a:t>Уолтон</a:t>
            </a:r>
            <a:r>
              <a:rPr lang="ru-RU" dirty="0"/>
              <a:t> </a:t>
            </a:r>
            <a:r>
              <a:rPr lang="ru-RU" dirty="0" smtClean="0"/>
              <a:t>получил </a:t>
            </a:r>
            <a:r>
              <a:rPr lang="ru-RU" dirty="0"/>
              <a:t>патент </a:t>
            </a:r>
            <a:r>
              <a:rPr lang="ru-RU" dirty="0" smtClean="0"/>
              <a:t>на </a:t>
            </a:r>
            <a:r>
              <a:rPr lang="ru-RU" dirty="0"/>
              <a:t>улучшенную технологию производства </a:t>
            </a:r>
            <a:r>
              <a:rPr lang="ru-RU" dirty="0" err="1"/>
              <a:t>линоксина</a:t>
            </a:r>
            <a:r>
              <a:rPr lang="ru-RU" dirty="0"/>
              <a:t> и напольного покрытия на его основе. Спустя три года началось промышленное производство линолеума. Это изобретение быстро распространилось по всему миру.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1539" t="1168" r="16922" b="1497"/>
          <a:stretch/>
        </p:blipFill>
        <p:spPr>
          <a:xfrm>
            <a:off x="129588" y="1266939"/>
            <a:ext cx="2858236" cy="2539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88" y="4069600"/>
            <a:ext cx="2858236" cy="260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1863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6807" y="4391233"/>
            <a:ext cx="5876292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«стального кулака»</a:t>
            </a:r>
          </a:p>
          <a:p>
            <a:r>
              <a:rPr lang="ru-RU" dirty="0" smtClean="0"/>
              <a:t>Во </a:t>
            </a:r>
            <a:r>
              <a:rPr lang="ru-RU" dirty="0"/>
              <a:t>Второй мировой войне было три великих оружия: английская линейная пушка, немецкий самолет </a:t>
            </a:r>
            <a:r>
              <a:rPr lang="ru-RU" dirty="0" err="1"/>
              <a:t>мессершмитт</a:t>
            </a:r>
            <a:r>
              <a:rPr lang="ru-RU" dirty="0"/>
              <a:t> и советский танк </a:t>
            </a:r>
            <a:r>
              <a:rPr lang="ru-RU" dirty="0" smtClean="0"/>
              <a:t>Т-34. </a:t>
            </a:r>
            <a:r>
              <a:rPr lang="ru-RU" dirty="0" smtClean="0"/>
              <a:t>19 </a:t>
            </a:r>
            <a:r>
              <a:rPr lang="ru-RU" dirty="0"/>
              <a:t>декабря </a:t>
            </a:r>
            <a:r>
              <a:rPr lang="ru-RU" dirty="0" smtClean="0"/>
              <a:t>1939 года </a:t>
            </a:r>
            <a:r>
              <a:rPr lang="ru-RU" dirty="0" smtClean="0"/>
              <a:t>танку присвоили название </a:t>
            </a:r>
            <a:r>
              <a:rPr lang="ru-RU" dirty="0"/>
              <a:t>Т-34 </a:t>
            </a:r>
            <a:r>
              <a:rPr lang="ru-RU" dirty="0" smtClean="0"/>
              <a:t>и велели </a:t>
            </a:r>
            <a:r>
              <a:rPr lang="ru-RU" dirty="0"/>
              <a:t>принять его на вооружение. </a:t>
            </a:r>
            <a:r>
              <a:rPr lang="ru-RU" dirty="0" smtClean="0"/>
              <a:t>За </a:t>
            </a:r>
            <a:r>
              <a:rPr lang="ru-RU" dirty="0"/>
              <a:t>годы войны на </a:t>
            </a:r>
            <a:r>
              <a:rPr lang="ru-RU" dirty="0" smtClean="0"/>
              <a:t>заводе </a:t>
            </a:r>
            <a:r>
              <a:rPr lang="ru-RU" dirty="0"/>
              <a:t>было собрано 25 914 боевых </a:t>
            </a:r>
            <a:r>
              <a:rPr lang="ru-RU" dirty="0" smtClean="0"/>
              <a:t>машин.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64" y="4134606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1939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3024336" cy="5517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Юнкоры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"Школьной правды" почти полным составом (10 человек!) были приглашены в "Сибирскую сказку" на профильную журналистскую смену "Молодые ветра"!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учатся журналистскому мастерству в разных видах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печатное слово, радио, видео и SMM.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еще в заочном этапе ОБЛАСТНОГО конкурса "Молодые ветра" наши ребята заняли ВТОРЫЕ МЕСТА! Соня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Гулевич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 выпуском школьных новостей и Захар фоминых - с фото! 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 - впереди! Он со дня на день пройдет в "Сибирской сказке"! БУДЕМ БОЛЕТЬ ЗА НАШИХ!!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671415467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10897"/>
            <a:ext cx="5796136" cy="434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4161" y="6211768"/>
            <a:ext cx="2389839" cy="646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-27384"/>
            <a:ext cx="88689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ЖУРНАЛИСТЫ ОТПРАВИЛИСЬ В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СИБИРСКУЮ СКАЗКУ"!!!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ownloads\1671415467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126876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1671415467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12776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6297" y="6211768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16632"/>
            <a:ext cx="631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ДОБЛЕСТЬ КУЗБАССА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5104"/>
            <a:ext cx="3312368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декабря наши ребята приняли участие в открытых соревнованиях военно-патриотических объединений «ДОБЛЕСТЬ - 2022» среди юнармейцев Кузбасса. Соревнования состоялись, несмотря на мороз, на полигоне лагеря "Огонек".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365104"/>
            <a:ext cx="3312368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Елыкаевскую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школу представляла команда юнармейцев: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Ростислав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Савелий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Солдатченко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Богдан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Кочетыгов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Шулева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1671417069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53003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1671417069737.jpg"/>
          <p:cNvPicPr>
            <a:picLocks noChangeAspect="1" noChangeArrowheads="1"/>
          </p:cNvPicPr>
          <p:nvPr/>
        </p:nvPicPr>
        <p:blipFill>
          <a:blip r:embed="rId4" cstate="print"/>
          <a:srcRect b="28261"/>
          <a:stretch>
            <a:fillRect/>
          </a:stretch>
        </p:blipFill>
        <p:spPr bwMode="auto">
          <a:xfrm>
            <a:off x="107504" y="1052736"/>
            <a:ext cx="33123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1671417069717.jpg"/>
          <p:cNvPicPr>
            <a:picLocks noChangeAspect="1" noChangeArrowheads="1"/>
          </p:cNvPicPr>
          <p:nvPr/>
        </p:nvPicPr>
        <p:blipFill>
          <a:blip r:embed="rId5" cstate="print"/>
          <a:srcRect l="22211" t="13565" r="11156" b="21468"/>
          <a:stretch>
            <a:fillRect/>
          </a:stretch>
        </p:blipFill>
        <p:spPr bwMode="auto">
          <a:xfrm>
            <a:off x="6471906" y="980729"/>
            <a:ext cx="249258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1671417069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196752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1787108"/>
              </p:ext>
            </p:extLst>
          </p:nvPr>
        </p:nvGraphicFramePr>
        <p:xfrm>
          <a:off x="539552" y="908721"/>
          <a:ext cx="7920881" cy="5239163"/>
        </p:xfrm>
        <a:graphic>
          <a:graphicData uri="http://schemas.openxmlformats.org/drawingml/2006/table">
            <a:tbl>
              <a:tblPr/>
              <a:tblGrid>
                <a:gridCol w="977784"/>
                <a:gridCol w="1097704"/>
                <a:gridCol w="1109332"/>
                <a:gridCol w="1082490"/>
                <a:gridCol w="1124547"/>
                <a:gridCol w="1124547"/>
                <a:gridCol w="1404477"/>
              </a:tblGrid>
              <a:tr h="5760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Классы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 Arial"/>
                          <a:ea typeface="Times New Roman"/>
                          <a:cs typeface=" Arial"/>
                        </a:rPr>
                        <a:t>68,00</a:t>
                      </a: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 Arial"/>
                          <a:ea typeface="Times New Roman"/>
                          <a:cs typeface=" Arial"/>
                        </a:rPr>
                        <a:t>74,50</a:t>
                      </a:r>
                      <a:endParaRPr lang="ru-RU" sz="1600" dirty="0">
                        <a:solidFill>
                          <a:srgbClr val="00B050"/>
                        </a:solidFill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73,40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3А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71,80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 Arial"/>
                          <a:ea typeface="Times New Roman"/>
                          <a:cs typeface=" Arial"/>
                        </a:rPr>
                        <a:t>71,40</a:t>
                      </a:r>
                      <a:endParaRPr lang="ru-RU" sz="1600" dirty="0">
                        <a:solidFill>
                          <a:srgbClr val="00B050"/>
                        </a:solidFill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70,20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 Arial"/>
                        </a:rPr>
                        <a:t>3В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 Arial"/>
                          <a:ea typeface="Times New Roman"/>
                          <a:cs typeface=" Arial"/>
                        </a:rPr>
                        <a:t>69,10</a:t>
                      </a: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70,30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 Arial"/>
                          <a:ea typeface="Times New Roman"/>
                          <a:cs typeface=" Arial"/>
                        </a:rPr>
                        <a:t>70,20</a:t>
                      </a:r>
                      <a:endParaRPr lang="ru-RU" sz="1600" dirty="0">
                        <a:solidFill>
                          <a:srgbClr val="00B050"/>
                        </a:solidFill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69,20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 Arial"/>
                          <a:ea typeface="Times New Roman"/>
                          <a:cs typeface=" Arial"/>
                        </a:rPr>
                        <a:t>66,40</a:t>
                      </a: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9560" y="413215"/>
            <a:ext cx="4138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 Arial"/>
              </a:rPr>
              <a:t>Успеваемость Начальные классы.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781851"/>
              </p:ext>
            </p:extLst>
          </p:nvPr>
        </p:nvGraphicFramePr>
        <p:xfrm>
          <a:off x="395535" y="260653"/>
          <a:ext cx="8640961" cy="6375810"/>
        </p:xfrm>
        <a:graphic>
          <a:graphicData uri="http://schemas.openxmlformats.org/drawingml/2006/table">
            <a:tbl>
              <a:tblPr/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448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Успеваемость старших классов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5а 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72,90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74,70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65,60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49,70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69,50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70,40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46,50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46,10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589996"/>
              </p:ext>
            </p:extLst>
          </p:nvPr>
        </p:nvGraphicFramePr>
        <p:xfrm>
          <a:off x="179512" y="116632"/>
          <a:ext cx="8568951" cy="622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31"/>
                <a:gridCol w="1009952"/>
                <a:gridCol w="926881"/>
                <a:gridCol w="694418"/>
                <a:gridCol w="653905"/>
                <a:gridCol w="734928"/>
                <a:gridCol w="771573"/>
                <a:gridCol w="1465991"/>
                <a:gridCol w="771573"/>
                <a:gridCol w="812699"/>
              </a:tblGrid>
              <a:tr h="466785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12.12-17.12  начальная школа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72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Школьная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форма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пропуски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успеваемость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Баллы за успеваемость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мероприятиях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Культура поведения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 недели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баллов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Свирид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Осмиева</a:t>
                      </a:r>
                      <a:r>
                        <a:rPr lang="ru-RU" sz="1200" b="1" dirty="0" smtClean="0"/>
                        <a:t> В.П.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Шипицына А.Г.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Шакирова</a:t>
                      </a:r>
                      <a:r>
                        <a:rPr lang="ru-RU" sz="1200" b="1" baseline="0" dirty="0" smtClean="0"/>
                        <a:t>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73,40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29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Фролова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70,20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Праслова</a:t>
                      </a:r>
                      <a:r>
                        <a:rPr lang="ru-RU" sz="1200" b="1" baseline="0" dirty="0" smtClean="0"/>
                        <a:t> Л.А.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35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Павлова Л.В.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69,20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Никонова Т.В.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</a:t>
                      </a:r>
                      <a:r>
                        <a:rPr lang="ru-RU" sz="11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1(за рост успеваемости</a:t>
                      </a: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7546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11157</TotalTime>
  <Words>844</Words>
  <Application>Microsoft Office PowerPoint</Application>
  <PresentationFormat>Экран (4:3)</PresentationFormat>
  <Paragraphs>361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597</cp:revision>
  <dcterms:created xsi:type="dcterms:W3CDTF">2021-10-24T16:42:20Z</dcterms:created>
  <dcterms:modified xsi:type="dcterms:W3CDTF">2022-12-19T02:44:11Z</dcterms:modified>
</cp:coreProperties>
</file>