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93" r:id="rId3"/>
    <p:sldId id="295" r:id="rId4"/>
    <p:sldId id="288" r:id="rId5"/>
    <p:sldId id="297" r:id="rId6"/>
    <p:sldId id="296" r:id="rId7"/>
    <p:sldId id="290" r:id="rId8"/>
    <p:sldId id="291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5F4"/>
    <a:srgbClr val="D3F3C3"/>
    <a:srgbClr val="FFFE6D"/>
    <a:srgbClr val="4A4642"/>
    <a:srgbClr val="F4FCF4"/>
    <a:srgbClr val="E9E0D6"/>
    <a:srgbClr val="EC4112"/>
    <a:srgbClr val="34BB58"/>
    <a:srgbClr val="C3C863"/>
    <a:srgbClr val="F5A4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5767" y="909585"/>
            <a:ext cx="8939809" cy="311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912383"/>
            <a:ext cx="8939809" cy="284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29 ноября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1924" y="956541"/>
            <a:ext cx="1984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буквы Ё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86599" y="4317484"/>
            <a:ext cx="5809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Над строительством мостов трудятся архитекторы, проектировщики, инженеры, сварщики, </a:t>
            </a:r>
            <a:r>
              <a:rPr lang="ru-RU" dirty="0" smtClean="0"/>
              <a:t>крановщики. </a:t>
            </a:r>
            <a:r>
              <a:rPr lang="ru-RU" dirty="0"/>
              <a:t>От качества их работы зависит надежность сооружений, долгий срок службы и эстетичный внешний вид. </a:t>
            </a:r>
            <a:r>
              <a:rPr lang="ru-RU" dirty="0" smtClean="0"/>
              <a:t>Сегодня отмечается </a:t>
            </a:r>
            <a:r>
              <a:rPr lang="ru-RU" dirty="0"/>
              <a:t>праздник с забавным названием "</a:t>
            </a:r>
            <a:r>
              <a:rPr lang="ru-RU" dirty="0" err="1"/>
              <a:t>Мостодень</a:t>
            </a:r>
            <a:r>
              <a:rPr lang="ru-RU" dirty="0"/>
              <a:t>". В этот день чествуют всех, кто занимается возведением арочных и разводных, </a:t>
            </a:r>
            <a:r>
              <a:rPr lang="ru-RU" dirty="0" smtClean="0"/>
              <a:t>бетонных и каменных, пешеходных </a:t>
            </a:r>
            <a:r>
              <a:rPr lang="ru-RU" dirty="0"/>
              <a:t>дорожных сооружений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09321"/>
            <a:ext cx="58039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Дни рождения бывают не только у людей, их также отмечают буквы. Немногие, но все же есть. Одна из них – литера «ё» – считается самым молодым знаком в алфавите, поскольку появилась 238 лет назад. Своим рождением «глазастая» буква обязана княгине Екатерине Дашковой, так что можно говорить о ее знатном происхождении. </a:t>
            </a:r>
            <a:r>
              <a:rPr lang="ru-RU" dirty="0" smtClean="0"/>
              <a:t>Буква «Ё» </a:t>
            </a:r>
            <a:r>
              <a:rPr lang="ru-RU" dirty="0"/>
              <a:t>доказала, что без </a:t>
            </a:r>
            <a:r>
              <a:rPr lang="ru-RU" dirty="0" err="1"/>
              <a:t>неЁ</a:t>
            </a:r>
            <a:r>
              <a:rPr lang="ru-RU" dirty="0"/>
              <a:t> жизнь была бы намного скучнее и </a:t>
            </a:r>
            <a:r>
              <a:rPr lang="ru-RU" dirty="0" smtClean="0"/>
              <a:t>прозаичнее.</a:t>
            </a:r>
          </a:p>
          <a:p>
            <a:r>
              <a:rPr lang="ru-RU" dirty="0" smtClean="0"/>
              <a:t>Она имеет персональный </a:t>
            </a:r>
            <a:r>
              <a:rPr lang="ru-RU" dirty="0"/>
              <a:t>праздник и даже </a:t>
            </a:r>
            <a:r>
              <a:rPr lang="ru-RU" dirty="0" smtClean="0"/>
              <a:t>памятник.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195286" y="3958241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Мостодень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/>
          <a:srcRect l="4896" r="8811"/>
          <a:stretch/>
        </p:blipFill>
        <p:spPr>
          <a:xfrm>
            <a:off x="406892" y="1214828"/>
            <a:ext cx="2736304" cy="2566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/>
          <a:srcRect l="-1" r="41964"/>
          <a:stretch/>
        </p:blipFill>
        <p:spPr>
          <a:xfrm>
            <a:off x="406892" y="4152730"/>
            <a:ext cx="2736304" cy="2347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29 ноября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5445224"/>
            <a:ext cx="6957391" cy="11521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</a:rPr>
              <a:t>Вильгельм </a:t>
            </a:r>
            <a:r>
              <a:rPr lang="ru-RU" sz="2800" b="1" dirty="0" err="1">
                <a:solidFill>
                  <a:schemeClr val="tx1"/>
                </a:solidFill>
                <a:latin typeface="+mj-lt"/>
              </a:rPr>
              <a:t>Гауф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</a:rPr>
              <a:t>немецкий писатель-сказочник, автор «Маленького Мука»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0734" y="1119305"/>
            <a:ext cx="6399618" cy="4258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ноября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57186" y="757106"/>
            <a:ext cx="2386814" cy="609415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schemeClr val="tx1"/>
                </a:solidFill>
              </a:rPr>
              <a:t>В 1826 году </a:t>
            </a:r>
            <a:r>
              <a:rPr lang="ru-RU" sz="1900" dirty="0" smtClean="0">
                <a:solidFill>
                  <a:schemeClr val="tx1"/>
                </a:solidFill>
              </a:rPr>
              <a:t>был опубликован 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«</a:t>
            </a:r>
            <a:r>
              <a:rPr lang="ru-RU" sz="1900" dirty="0" smtClean="0">
                <a:solidFill>
                  <a:schemeClr val="tx1"/>
                </a:solidFill>
              </a:rPr>
              <a:t>Альманах </a:t>
            </a:r>
            <a:r>
              <a:rPr lang="ru-RU" sz="1900" dirty="0">
                <a:solidFill>
                  <a:schemeClr val="tx1"/>
                </a:solidFill>
              </a:rPr>
              <a:t>сказок для сыновей и дочерей знатных сословий</a:t>
            </a:r>
            <a:r>
              <a:rPr lang="ru-RU" sz="1900" dirty="0" smtClean="0">
                <a:solidFill>
                  <a:schemeClr val="tx1"/>
                </a:solidFill>
              </a:rPr>
              <a:t>», в </a:t>
            </a:r>
            <a:r>
              <a:rPr lang="ru-RU" sz="1900" dirty="0" smtClean="0">
                <a:solidFill>
                  <a:schemeClr val="tx1"/>
                </a:solidFill>
              </a:rPr>
              <a:t>который вошли  </a:t>
            </a:r>
            <a:r>
              <a:rPr lang="ru-RU" sz="1900" dirty="0">
                <a:solidFill>
                  <a:schemeClr val="tx1"/>
                </a:solidFill>
              </a:rPr>
              <a:t>сказки «Маленький Мук», «Калиф Аист</a:t>
            </a:r>
            <a:r>
              <a:rPr lang="ru-RU" sz="1900" dirty="0" smtClean="0">
                <a:solidFill>
                  <a:schemeClr val="tx1"/>
                </a:solidFill>
              </a:rPr>
              <a:t>». Они сразу приобрели огромную </a:t>
            </a:r>
            <a:r>
              <a:rPr lang="ru-RU" sz="1900" dirty="0">
                <a:solidFill>
                  <a:schemeClr val="tx1"/>
                </a:solidFill>
              </a:rPr>
              <a:t>популярность. </a:t>
            </a:r>
            <a:r>
              <a:rPr lang="ru-RU" sz="1900" dirty="0" smtClean="0">
                <a:solidFill>
                  <a:schemeClr val="tx1"/>
                </a:solidFill>
              </a:rPr>
              <a:t>Произведения </a:t>
            </a:r>
            <a:r>
              <a:rPr lang="ru-RU" sz="1900" dirty="0" err="1" smtClean="0">
                <a:solidFill>
                  <a:schemeClr val="tx1"/>
                </a:solidFill>
              </a:rPr>
              <a:t>Гауфа</a:t>
            </a:r>
            <a:r>
              <a:rPr lang="ru-RU" sz="1900" dirty="0" smtClean="0">
                <a:solidFill>
                  <a:schemeClr val="tx1"/>
                </a:solidFill>
              </a:rPr>
              <a:t> навсегда </a:t>
            </a:r>
            <a:r>
              <a:rPr lang="ru-RU" sz="1900" dirty="0">
                <a:solidFill>
                  <a:schemeClr val="tx1"/>
                </a:solidFill>
              </a:rPr>
              <a:t>вошли в золотой фонд мировой </a:t>
            </a:r>
            <a:r>
              <a:rPr lang="ru-RU" sz="1900" dirty="0" smtClean="0">
                <a:solidFill>
                  <a:schemeClr val="tx1"/>
                </a:solidFill>
              </a:rPr>
              <a:t>литературы.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32858" y="4658184"/>
            <a:ext cx="3243323" cy="219307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prstClr val="black"/>
                </a:solidFill>
              </a:rPr>
              <a:t>Вильгельм </a:t>
            </a:r>
            <a:r>
              <a:rPr lang="ru-RU" sz="3200" b="1" dirty="0" err="1">
                <a:solidFill>
                  <a:prstClr val="black"/>
                </a:solidFill>
              </a:rPr>
              <a:t>Гауф</a:t>
            </a:r>
            <a:endParaRPr lang="ru-RU" sz="3200" b="1" dirty="0">
              <a:solidFill>
                <a:prstClr val="black"/>
              </a:solidFill>
            </a:endParaRPr>
          </a:p>
          <a:p>
            <a:pPr lvl="0" algn="ctr"/>
            <a:r>
              <a:rPr lang="ru-RU" sz="2400" dirty="0">
                <a:solidFill>
                  <a:prstClr val="black"/>
                </a:solidFill>
              </a:rPr>
              <a:t>немецкий писатель-сказочник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b="5934"/>
          <a:stretch/>
        </p:blipFill>
        <p:spPr>
          <a:xfrm>
            <a:off x="-20506" y="-12337"/>
            <a:ext cx="3243323" cy="4670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0551" y="2204864"/>
            <a:ext cx="3198901" cy="4232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29 ноября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30983" y="3964900"/>
            <a:ext cx="5876292" cy="29238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Началось первое путешествие Николая Пржевальского по Центральной Азии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29 </a:t>
            </a:r>
            <a:r>
              <a:rPr lang="ru-RU" dirty="0"/>
              <a:t>ноября 1870 года Пржевальский отправился в первое путешествие по Центральной Азии, в её малоизвестные области. Он совершил путешествия в Монголию и Северный Тибет, о чём мечтал. Первым из европейцев Пржевальский достиг озера </a:t>
            </a:r>
            <a:r>
              <a:rPr lang="ru-RU" dirty="0" err="1"/>
              <a:t>Лобнор</a:t>
            </a:r>
            <a:r>
              <a:rPr lang="ru-RU" dirty="0"/>
              <a:t>, открыл неизвестный ранее хребет </a:t>
            </a:r>
            <a:r>
              <a:rPr lang="ru-RU" dirty="0" err="1"/>
              <a:t>Алтындаг</a:t>
            </a:r>
            <a:r>
              <a:rPr lang="ru-RU" dirty="0"/>
              <a:t> и определил точную границу Тибетского нагорья, установив, что его начало на 300 км севернее, чем считалось ранее.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7743" r="10484"/>
          <a:stretch/>
        </p:blipFill>
        <p:spPr>
          <a:xfrm>
            <a:off x="158847" y="4040869"/>
            <a:ext cx="2808312" cy="2667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9826" r="10332"/>
          <a:stretch/>
        </p:blipFill>
        <p:spPr>
          <a:xfrm>
            <a:off x="158847" y="1288766"/>
            <a:ext cx="2808312" cy="2573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30983" y="1243080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создания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ВООП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29 </a:t>
            </a:r>
            <a:r>
              <a:rPr lang="ru-RU" dirty="0"/>
              <a:t>ноября считается днем рождения </a:t>
            </a:r>
            <a:r>
              <a:rPr lang="ru-RU" b="1" dirty="0"/>
              <a:t>Всероссийского общества охраны природы </a:t>
            </a:r>
            <a:r>
              <a:rPr lang="ru-RU" dirty="0"/>
              <a:t>(ВООП). Именно в этот день в 1924 году по инициативе и при участии видных российских ученых, общественных и государственных деятелей был утвержден устав природоохранной общественной организации, идею создания которой еще в начале 1924 года выдвинул отдел охраны природы Наркомата просвещения РСФСР.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965" y="1330752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1924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916" y="4071028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1870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16632"/>
            <a:ext cx="3135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СТИЛЕ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90872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ТЕМАТИЧЕСКАЯ НЕДЕЛЯ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864096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вторника в нашей школе проходит тематическая неделя «На стиле»</a:t>
            </a:r>
          </a:p>
          <a:p>
            <a:pPr algn="ctr"/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инициативе школьного самоуправления). </a:t>
            </a:r>
          </a:p>
          <a:p>
            <a:pPr algn="ctr"/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недели будет сделан </a:t>
            </a:r>
            <a:r>
              <a:rPr lang="ru-RU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фотоколлаж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5349" y="6444044"/>
            <a:ext cx="387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1400" b="1" dirty="0" smtClean="0"/>
              <a:t>участие в тематической неделе – по желанию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564904"/>
            <a:ext cx="27446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mpact" pitchFamily="34" charset="0"/>
              </a:rPr>
              <a:t>Вторник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mpact" pitchFamily="34" charset="0"/>
              </a:rPr>
              <a:t>Среда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mpact" pitchFamily="34" charset="0"/>
              </a:rPr>
              <a:t>Четверг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mpact" pitchFamily="34" charset="0"/>
              </a:rPr>
              <a:t>пятница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2780928"/>
            <a:ext cx="392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в стиле БЛЭК (все в черном)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3645024"/>
            <a:ext cx="4657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дома (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сменка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домашние тапочки)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4509120"/>
            <a:ext cx="2669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Дикого Запада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5301208"/>
            <a:ext cx="460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без рюкзака (проявите фантазию)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s://catherineasquithgallery.com/uploads/posts/2021-02/1614515876_30-p-rost-na-belom-fone-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772816"/>
            <a:ext cx="1224136" cy="1892390"/>
          </a:xfrm>
          <a:prstGeom prst="rect">
            <a:avLst/>
          </a:prstGeom>
          <a:noFill/>
        </p:spPr>
      </p:pic>
      <p:pic>
        <p:nvPicPr>
          <p:cNvPr id="2054" name="Picture 6" descr="https://www.lorrainegrubbs.com/wp-content/uploads/2017/10/Woman-in-rollers-pyjamas.jpg"/>
          <p:cNvPicPr>
            <a:picLocks noChangeAspect="1" noChangeArrowheads="1"/>
          </p:cNvPicPr>
          <p:nvPr/>
        </p:nvPicPr>
        <p:blipFill>
          <a:blip r:embed="rId3" cstate="print"/>
          <a:srcRect r="15901"/>
          <a:stretch>
            <a:fillRect/>
          </a:stretch>
        </p:blipFill>
        <p:spPr bwMode="auto">
          <a:xfrm>
            <a:off x="8028384" y="2204864"/>
            <a:ext cx="1115616" cy="1988840"/>
          </a:xfrm>
          <a:prstGeom prst="rect">
            <a:avLst/>
          </a:prstGeom>
          <a:noFill/>
        </p:spPr>
      </p:pic>
      <p:sp>
        <p:nvSpPr>
          <p:cNvPr id="2056" name="AutoShape 8" descr="https://www.tizgroup.ru/images/photo-tema-2018/professii/galereya-kostyum-kovboya-d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C:\Users\user\Desktop\galereya-kostyum-kovboya-d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284984"/>
            <a:ext cx="1392155" cy="2088232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 l="25688" t="13251" r="41828" b="25850"/>
          <a:stretch>
            <a:fillRect/>
          </a:stretch>
        </p:blipFill>
        <p:spPr bwMode="auto">
          <a:xfrm>
            <a:off x="7740352" y="5445224"/>
            <a:ext cx="10242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Школа\Социалка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515" cy="6453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5301208"/>
            <a:ext cx="8640960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 в каждой школе существует два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мира. Один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-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хулиганов и нарушителей порядка. Он бесхитростный и бесцветный, скудный, примитивный, пустой и отталкивающий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Второй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- цветной и яркий мир детства, мир дружбы и общих интересов, спорта и зимних забав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Ребята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6 "Б" изобразили оба этих мира в своем социальном ролике. А главное - показали, что переход из одного мира в другой возможен. И, если твой шаг верен, тебя всегда поддержат и подадут руку помощи!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-399" t="1701" r="399" b="11949"/>
          <a:stretch/>
        </p:blipFill>
        <p:spPr>
          <a:xfrm>
            <a:off x="1115616" y="917951"/>
            <a:ext cx="6858000" cy="59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10874</TotalTime>
  <Words>541</Words>
  <Application>Microsoft Office PowerPoint</Application>
  <PresentationFormat>Экран (4:3)</PresentationFormat>
  <Paragraphs>44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573</cp:revision>
  <dcterms:created xsi:type="dcterms:W3CDTF">2021-10-24T16:42:20Z</dcterms:created>
  <dcterms:modified xsi:type="dcterms:W3CDTF">2022-11-29T02:28:09Z</dcterms:modified>
</cp:coreProperties>
</file>