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71" r:id="rId3"/>
    <p:sldId id="281" r:id="rId4"/>
    <p:sldId id="272" r:id="rId5"/>
    <p:sldId id="293" r:id="rId6"/>
    <p:sldId id="282" r:id="rId7"/>
    <p:sldId id="283" r:id="rId8"/>
    <p:sldId id="284" r:id="rId9"/>
    <p:sldId id="275" r:id="rId10"/>
    <p:sldId id="294" r:id="rId11"/>
    <p:sldId id="295" r:id="rId12"/>
    <p:sldId id="267" r:id="rId13"/>
    <p:sldId id="296" r:id="rId14"/>
    <p:sldId id="297" r:id="rId15"/>
    <p:sldId id="298" r:id="rId16"/>
    <p:sldId id="299" r:id="rId17"/>
    <p:sldId id="300" r:id="rId18"/>
    <p:sldId id="301" r:id="rId19"/>
    <p:sldId id="305" r:id="rId20"/>
    <p:sldId id="302" r:id="rId21"/>
    <p:sldId id="303" r:id="rId22"/>
    <p:sldId id="304" r:id="rId23"/>
    <p:sldId id="291" r:id="rId24"/>
    <p:sldId id="29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172" autoAdjust="0"/>
    <p:restoredTop sz="94676" autoAdjust="0"/>
  </p:normalViewPr>
  <p:slideViewPr>
    <p:cSldViewPr>
      <p:cViewPr>
        <p:scale>
          <a:sx n="110" d="100"/>
          <a:sy n="110" d="100"/>
        </p:scale>
        <p:origin x="-18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37658-C892-4253-A538-3FFE9573E55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F45E5-89ED-4FC1-9374-4CA105D012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708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F45E5-89ED-4FC1-9374-4CA105D0128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2135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F45E5-89ED-4FC1-9374-4CA105D0128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6855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B27E9-72B3-45D7-93F4-4DC8B0148F7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276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0F2E9-A969-4E2B-8BAB-C59AA2C5670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FD8F-106D-4B57-952C-3DA5C804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0F2E9-A969-4E2B-8BAB-C59AA2C5670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FD8F-106D-4B57-952C-3DA5C804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0F2E9-A969-4E2B-8BAB-C59AA2C5670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FD8F-106D-4B57-952C-3DA5C804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0F2E9-A969-4E2B-8BAB-C59AA2C5670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FD8F-106D-4B57-952C-3DA5C804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0F2E9-A969-4E2B-8BAB-C59AA2C5670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FD8F-106D-4B57-952C-3DA5C804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0F2E9-A969-4E2B-8BAB-C59AA2C5670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FD8F-106D-4B57-952C-3DA5C804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0F2E9-A969-4E2B-8BAB-C59AA2C5670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FD8F-106D-4B57-952C-3DA5C804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0F2E9-A969-4E2B-8BAB-C59AA2C5670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FD8F-106D-4B57-952C-3DA5C804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0F2E9-A969-4E2B-8BAB-C59AA2C5670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FD8F-106D-4B57-952C-3DA5C804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0F2E9-A969-4E2B-8BAB-C59AA2C5670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FD8F-106D-4B57-952C-3DA5C804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0F2E9-A969-4E2B-8BAB-C59AA2C5670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FD8F-106D-4B57-952C-3DA5C804B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A20F2E9-A969-4E2B-8BAB-C59AA2C5670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65CFD8F-106D-4B57-952C-3DA5C804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695" y="548680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«Елыкаевская СОШ»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201610"/>
            <a:ext cx="6143668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ПРОЕКТ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«Оптимизация процесса сбора детей на прогулку с помощью алгоритмов»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548680"/>
            <a:ext cx="3332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ДИАГРАММА ИСИКАВЫ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55576" y="1124744"/>
            <a:ext cx="7704856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7"/>
          <a:stretch/>
        </p:blipFill>
        <p:spPr bwMode="auto">
          <a:xfrm>
            <a:off x="323528" y="1556792"/>
            <a:ext cx="847640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9843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548680"/>
            <a:ext cx="6263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АНАЛИЗ ПРОБЛЕМ И СПОСОБЫ ИХ РЕШЕНИЯ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1412776"/>
            <a:ext cx="8136904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0" y="1844824"/>
            <a:ext cx="823825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50129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500042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План мероприятий («Дорожная карта»)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усовершенствованию процесса сбора детей на прогулку </a:t>
            </a:r>
          </a:p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помощью алгоритмов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1628800"/>
            <a:ext cx="8136904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01" y="1916832"/>
            <a:ext cx="83359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61"/>
          <a:stretch/>
        </p:blipFill>
        <p:spPr bwMode="auto">
          <a:xfrm>
            <a:off x="407710" y="2420888"/>
            <a:ext cx="834302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500042"/>
            <a:ext cx="83529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Мониторинг устойчивости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внедренных улучшений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 реализации проекта (мин).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98593" y="1484784"/>
            <a:ext cx="8136904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267744" y="1844824"/>
            <a:ext cx="452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проведения мониторинга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3739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5264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15" y="50004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Мониторинг стабильности результатов оптимизации </a:t>
            </a:r>
            <a:r>
              <a:rPr lang="ru-RU" b="1" dirty="0" smtClean="0"/>
              <a:t>процесса сбора детей </a:t>
            </a:r>
            <a:r>
              <a:rPr lang="ru-RU" b="1" dirty="0"/>
              <a:t>на прогулку с помощью </a:t>
            </a:r>
            <a:r>
              <a:rPr lang="ru-RU" b="1" dirty="0" smtClean="0"/>
              <a:t>алгоритмов</a:t>
            </a:r>
            <a:r>
              <a:rPr lang="ru-RU" dirty="0"/>
              <a:t>	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67872" y="1340768"/>
            <a:ext cx="8136904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74469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42330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92696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Хронометраж 2021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9552" y="1628800"/>
            <a:ext cx="8136904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17804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9839"/>
            <a:ext cx="8352928" cy="484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9993" y="658539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Производственный анализ по проекту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67872" y="1340768"/>
            <a:ext cx="8136904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84634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718375"/>
            <a:ext cx="844126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4899" y="508030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Достигнутые результаты (было/стало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92911" y="1052736"/>
            <a:ext cx="8136904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104505" y="1196752"/>
            <a:ext cx="2522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Результаты проекта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8405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96944" cy="447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899" y="508030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Операционные карты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92911" y="1052736"/>
            <a:ext cx="8136904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78796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un9-42.userapi.com/c858328/v858328019/63aa3/_IFCeOW-ty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19" t="9290" r="25866"/>
          <a:stretch/>
        </p:blipFill>
        <p:spPr bwMode="auto">
          <a:xfrm>
            <a:off x="611560" y="1035170"/>
            <a:ext cx="2613440" cy="5453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s://stihi.ru/pics/2019/04/07/56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479" t="25863" r="31891" b="11244"/>
          <a:stretch/>
        </p:blipFill>
        <p:spPr bwMode="auto">
          <a:xfrm>
            <a:off x="3459819" y="1090878"/>
            <a:ext cx="1638683" cy="5453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2941870" y="1511461"/>
            <a:ext cx="720080" cy="43204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955763" y="3572568"/>
            <a:ext cx="720080" cy="43204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941870" y="5471901"/>
            <a:ext cx="720080" cy="43204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941" y="1087984"/>
            <a:ext cx="19716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706" y="2987792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</a:rPr>
              <a:t>Трусикимаечки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3914" y="4437111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</a:rPr>
              <a:t>Колготкиносочки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9965" y="5805263"/>
            <a:ext cx="158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Спортивная форма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5181" y="165112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Расческа платочки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380" y="387911"/>
            <a:ext cx="809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Алгоритмы хранения вещей </a:t>
            </a:r>
          </a:p>
          <a:p>
            <a:pPr algn="ctr"/>
            <a:r>
              <a:rPr lang="ru-RU" b="1" dirty="0" smtClean="0"/>
              <a:t>  в шкафчике                                                      в органайзере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619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9844612"/>
              </p:ext>
            </p:extLst>
          </p:nvPr>
        </p:nvGraphicFramePr>
        <p:xfrm>
          <a:off x="500034" y="785794"/>
          <a:ext cx="8203603" cy="56346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80705">
                  <a:extLst>
                    <a:ext uri="{9D8B030D-6E8A-4147-A177-3AD203B41FA5}">
                      <a16:colId xmlns:a16="http://schemas.microsoft.com/office/drawing/2014/main" xmlns="" val="234465894"/>
                    </a:ext>
                  </a:extLst>
                </a:gridCol>
                <a:gridCol w="3622898">
                  <a:extLst>
                    <a:ext uri="{9D8B030D-6E8A-4147-A177-3AD203B41FA5}">
                      <a16:colId xmlns:a16="http://schemas.microsoft.com/office/drawing/2014/main" xmlns="" val="88888658"/>
                    </a:ext>
                  </a:extLst>
                </a:gridCol>
              </a:tblGrid>
              <a:tr h="219036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«УТВЕРЖДАЮ»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Директор МБОУ «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Елыкаевская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СОШ»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________О.В.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Кошкарева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Общие данные:</a:t>
                      </a:r>
                    </a:p>
                    <a:p>
                      <a:r>
                        <a:rPr lang="ru-RU" sz="11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Заказчик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: Директор 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Елыкаевская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СОШ»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Кошкарева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О.В.</a:t>
                      </a:r>
                      <a:endParaRPr lang="ru-RU" sz="11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Процесс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«Оптимизация процесса сбора детей на прогулку с помощью алгоритмов»</a:t>
                      </a:r>
                      <a:endParaRPr kumimoji="0" lang="en-US" sz="11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Граница процесса: </a:t>
                      </a:r>
                      <a:r>
                        <a:rPr kumimoji="0" lang="ru-RU" sz="11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получения команды до сдачи отчета.</a:t>
                      </a:r>
                      <a:endParaRPr kumimoji="0" lang="en-US" sz="11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1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  <a:r>
                        <a:rPr kumimoji="0" lang="en-US" sz="11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Лобачева И.С. </a:t>
                      </a:r>
                      <a:endParaRPr kumimoji="0" lang="en-US" sz="11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Команда проекта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1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Лобачева И.С., Полякова А.В., </a:t>
                      </a:r>
                      <a:r>
                        <a:rPr kumimoji="0" lang="ru-RU" sz="11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Тузова</a:t>
                      </a:r>
                      <a:r>
                        <a:rPr kumimoji="0" lang="ru-RU" sz="11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Е.Ю., </a:t>
                      </a:r>
                      <a:r>
                        <a:rPr kumimoji="0" lang="ru-RU" sz="11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Беткер</a:t>
                      </a:r>
                      <a:r>
                        <a:rPr kumimoji="0" lang="ru-RU" sz="11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Г.Ф., Харина С.М.</a:t>
                      </a:r>
                      <a:endParaRPr lang="ru-RU" sz="11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Обоснование:</a:t>
                      </a:r>
                      <a:endParaRPr lang="en-US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l" rtl="0" eaLnBrk="1" latinLnBrk="0" hangingPunct="1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1.Временные потери при сборе на прогулку.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2.Недостаточная самостоятельность детей при выполнении действий       предусмотренными алгоритмами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3.Необходимость стандартизации сбора на прогулку </a:t>
                      </a:r>
                      <a:r>
                        <a:rPr kumimoji="0"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</a:t>
                      </a:r>
                    </a:p>
                    <a:p>
                      <a:endParaRPr lang="ru-RU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2264923"/>
                  </a:ext>
                </a:extLst>
              </a:tr>
              <a:tr h="329951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Цели и эффекты:</a:t>
                      </a: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Эффекты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Сокращение временных потерь при сборе на прогулку;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2.Увелечение времени прогулки;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3.Разработка алгоритмов позволит развить самостоятельность детей</a:t>
                      </a:r>
                      <a:r>
                        <a:rPr kumimoji="0"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Сроки: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Разработка и согласование проекта с руководителем учреждения с марта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 до апреля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г.;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Анализ текущей ситуации, картирование процесса с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01.03.2022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 по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01.04.2022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</a:t>
                      </a:r>
                      <a:r>
                        <a:rPr kumimoji="0" lang="ru-RU" sz="110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Разработка карты идеального и целевого состояния процесса с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02.04.2022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 по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06.04.2022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г.;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Выявление коренных причин проблем, формирование предложений по их решению с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09.04.2022г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по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13.04.2022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г.;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5.Предложений по совершенствованию (алгоритмы одевания, органайзеры) с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16.04.2022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 по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30.04.2022г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Реализация плана мероприятий с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01.04.2022г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по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11.05.2022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г.;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 Контроль (производственный анализ) и стандартизация результатов с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11.05.2022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 до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01.06.2022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г.;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8.Закрытие проекта 1 июня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г.;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 Мониторинг стабильности результатов с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1.06.2022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01.09.2022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</a:t>
                      </a:r>
                      <a:endParaRPr kumimoji="0" lang="ru-RU" sz="18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299958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6887434"/>
              </p:ext>
            </p:extLst>
          </p:nvPr>
        </p:nvGraphicFramePr>
        <p:xfrm>
          <a:off x="500034" y="3286124"/>
          <a:ext cx="4392488" cy="19032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7243"/>
                <a:gridCol w="969137"/>
                <a:gridCol w="976108"/>
              </a:tblGrid>
              <a:tr h="638351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Наименование цели, ед. изм.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r>
                        <a:rPr kumimoji="0" lang="ru-RU" sz="11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94641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1.Сокращение времени одевания детей на прогулку с помощью алгоритмов (мин)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2.Увелечениевремени для прогулки (мин)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3.Развитие самостоятельности и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взаимопомощи 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среди сверстников</a:t>
                      </a:r>
                      <a:endParaRPr kumimoji="0" lang="ru-RU" sz="11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мин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507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lacepic.ru/wp-content/uploads/2021/05/14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64" y="548680"/>
            <a:ext cx="8328262" cy="5888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6320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lh5.googleusercontent.com/WH4HGD0-8y9uapy73yryUwx4Qo2MaStmwlPOqJ3NQrnq7sP5OMUdzuAuhwqVSyUPb6LFHf8N1kkk6ZQgWVHD2vNP66RONv__WcJxvrqp0A83VFpMmKMTPDbvNSvJcHLQAnMZJtp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1" y="404664"/>
            <a:ext cx="8351335" cy="5904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9273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rused.ru/irk-mdou71/wp-content/uploads/sites/123/2020/05/%D0%B0%D0%BB%D0%B3%D0%BE%D1%80%D0%B8%D1%82%D0%BC-%D0%BE%D0%B4%D0%B5%D0%B2%D0%B0%D0%BD%D0%B8%D1%8F-%D0%BB%D0%B5%D1%82%D0%BD%D0%B5%D0%B9-%D0%BE%D0%B4%D0%B5%D0%B6%D0%B4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0124"/>
            <a:ext cx="8447888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6910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lacepic.ru/wp-content/uploads/2021/05/9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34700" cy="5840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298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2080" y="3244334"/>
            <a:ext cx="315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5562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68760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 проекта: </a:t>
            </a:r>
            <a:r>
              <a:rPr lang="ru-RU" dirty="0" smtClean="0"/>
              <a:t>Сокращение времени одевания детей </a:t>
            </a:r>
            <a:r>
              <a:rPr lang="ru-RU" dirty="0"/>
              <a:t>на прогулку с помощью </a:t>
            </a:r>
            <a:r>
              <a:rPr lang="ru-RU" dirty="0" smtClean="0"/>
              <a:t>алгоритмов; </a:t>
            </a:r>
            <a:endParaRPr lang="ru-RU" dirty="0"/>
          </a:p>
          <a:p>
            <a:r>
              <a:rPr lang="ru-RU" dirty="0"/>
              <a:t>Развитие самостоятельности и взаимопомощи среди воспитанников</a:t>
            </a:r>
          </a:p>
          <a:p>
            <a:r>
              <a:rPr lang="ru-RU" dirty="0" smtClean="0"/>
              <a:t>Увеличение времени для </a:t>
            </a:r>
            <a:r>
              <a:rPr lang="ru-RU" dirty="0"/>
              <a:t>прогулки	</a:t>
            </a:r>
          </a:p>
          <a:p>
            <a:r>
              <a:rPr lang="ru-RU" b="1" dirty="0"/>
              <a:t>Способ достижения </a:t>
            </a:r>
            <a:r>
              <a:rPr lang="ru-RU" b="1" dirty="0" smtClean="0"/>
              <a:t>цели:</a:t>
            </a:r>
            <a:r>
              <a:rPr lang="ru-RU" dirty="0"/>
              <a:t>	</a:t>
            </a:r>
            <a:r>
              <a:rPr lang="ru-RU" dirty="0" smtClean="0"/>
              <a:t>Усовершенствование процесса одевания детей младшего возраста на прогулку</a:t>
            </a:r>
            <a:r>
              <a:rPr lang="ru-RU" dirty="0"/>
              <a:t>	</a:t>
            </a:r>
          </a:p>
          <a:p>
            <a:r>
              <a:rPr lang="ru-RU" b="1" dirty="0"/>
              <a:t>Результат </a:t>
            </a:r>
            <a:r>
              <a:rPr lang="ru-RU" b="1" dirty="0" smtClean="0"/>
              <a:t>проекта:</a:t>
            </a:r>
            <a:r>
              <a:rPr lang="ru-RU" dirty="0"/>
              <a:t>	Время сбора на прогулку детей младшего возраста дошкольных групп МБОУ «Елыкаевская СОШ» снизилось на 50</a:t>
            </a:r>
            <a:r>
              <a:rPr lang="ru-RU" dirty="0" smtClean="0"/>
              <a:t>%, </a:t>
            </a:r>
            <a:r>
              <a:rPr lang="ru-RU" dirty="0"/>
              <a:t>до 25 минут </a:t>
            </a:r>
            <a:endParaRPr lang="ru-RU" dirty="0" smtClean="0"/>
          </a:p>
          <a:p>
            <a:pPr lvl="0"/>
            <a:r>
              <a:rPr lang="ru-RU" b="1" dirty="0" smtClean="0"/>
              <a:t>Требование </a:t>
            </a:r>
            <a:r>
              <a:rPr lang="ru-RU" b="1" dirty="0"/>
              <a:t>к </a:t>
            </a:r>
            <a:r>
              <a:rPr lang="ru-RU" b="1" dirty="0" smtClean="0"/>
              <a:t>результату:</a:t>
            </a:r>
            <a:r>
              <a:rPr lang="ru-RU" dirty="0"/>
              <a:t>	</a:t>
            </a:r>
            <a:r>
              <a:rPr lang="ru-RU" dirty="0" smtClean="0"/>
              <a:t>Установка </a:t>
            </a:r>
            <a:r>
              <a:rPr lang="ru-RU" dirty="0"/>
              <a:t>в шкафчиках </a:t>
            </a:r>
            <a:r>
              <a:rPr lang="ru-RU" dirty="0" smtClean="0"/>
              <a:t>органайзеров </a:t>
            </a:r>
            <a:r>
              <a:rPr lang="ru-RU" dirty="0"/>
              <a:t>для </a:t>
            </a:r>
            <a:r>
              <a:rPr lang="ru-RU" dirty="0" smtClean="0"/>
              <a:t>одежды</a:t>
            </a:r>
            <a:r>
              <a:rPr lang="ru-RU" dirty="0"/>
              <a:t> </a:t>
            </a:r>
          </a:p>
          <a:p>
            <a:pPr lvl="0"/>
            <a:r>
              <a:rPr lang="ru-RU" dirty="0" smtClean="0"/>
              <a:t>Разработка алгоритмов </a:t>
            </a:r>
            <a:r>
              <a:rPr lang="ru-RU" dirty="0"/>
              <a:t>пользования органайзером для одежды</a:t>
            </a:r>
          </a:p>
          <a:p>
            <a:r>
              <a:rPr lang="ru-RU" dirty="0" smtClean="0"/>
              <a:t>Разработка визуальных алгоритмов </a:t>
            </a:r>
            <a:r>
              <a:rPr lang="ru-RU" dirty="0"/>
              <a:t>одевания по сезону</a:t>
            </a:r>
          </a:p>
          <a:p>
            <a:r>
              <a:rPr lang="ru-RU" dirty="0" smtClean="0"/>
              <a:t>Обучение </a:t>
            </a:r>
            <a:r>
              <a:rPr lang="ru-RU" dirty="0"/>
              <a:t>детей </a:t>
            </a:r>
            <a:r>
              <a:rPr lang="ru-RU" dirty="0" smtClean="0"/>
              <a:t>пользованию </a:t>
            </a:r>
            <a:r>
              <a:rPr lang="ru-RU" dirty="0"/>
              <a:t>алгоритмами одевания</a:t>
            </a:r>
          </a:p>
          <a:p>
            <a:r>
              <a:rPr lang="ru-RU" b="1" dirty="0" smtClean="0"/>
              <a:t>Пользователи </a:t>
            </a:r>
            <a:r>
              <a:rPr lang="ru-RU" b="1" dirty="0"/>
              <a:t>результатами </a:t>
            </a:r>
            <a:r>
              <a:rPr lang="ru-RU" b="1" dirty="0" smtClean="0"/>
              <a:t>проекта:</a:t>
            </a:r>
            <a:r>
              <a:rPr lang="ru-RU" dirty="0"/>
              <a:t>	Сотрудники дошкольных групп </a:t>
            </a:r>
            <a:r>
              <a:rPr lang="ru-RU" dirty="0" smtClean="0"/>
              <a:t>МБОУ </a:t>
            </a:r>
            <a:r>
              <a:rPr lang="ru-RU" dirty="0"/>
              <a:t>«Елыкаевская СОШ», родители воспитанников дошкольных групп, трансляция опыта –образовательные учреждения Кемеровского МО.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75399" y="445314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ЦЕЛЬ </a:t>
            </a:r>
            <a:r>
              <a:rPr lang="ru-RU" b="1" dirty="0"/>
              <a:t>И РЕЗУЛЬТАТЫ ПРОЕКТА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980728"/>
            <a:ext cx="8136904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5733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64291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КОМАНДА </a:t>
            </a:r>
            <a:r>
              <a:rPr lang="ru-RU" sz="2400" b="1" dirty="0"/>
              <a:t>ПРОЕКТА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9544359"/>
              </p:ext>
            </p:extLst>
          </p:nvPr>
        </p:nvGraphicFramePr>
        <p:xfrm>
          <a:off x="467543" y="1772817"/>
          <a:ext cx="8136905" cy="359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787"/>
                <a:gridCol w="1712453"/>
                <a:gridCol w="3004926"/>
                <a:gridCol w="2971739"/>
              </a:tblGrid>
              <a:tr h="87820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№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ФИО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Должность и место работы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Выполняемые в проекте работы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Лобачева И.С.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Старший воспитатель МБОУ «</a:t>
                      </a:r>
                      <a:r>
                        <a:rPr lang="ru-RU" sz="1400" dirty="0" err="1" smtClean="0"/>
                        <a:t>Елыкаевская</a:t>
                      </a:r>
                      <a:r>
                        <a:rPr lang="ru-RU" sz="1400" dirty="0" smtClean="0"/>
                        <a:t> СОШ»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Руководитель проекта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Беткер</a:t>
                      </a:r>
                      <a:r>
                        <a:rPr lang="ru-RU" sz="1400" dirty="0" smtClean="0"/>
                        <a:t> Г.Ф.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Воспитатель МБОУ «</a:t>
                      </a:r>
                      <a:r>
                        <a:rPr lang="ru-RU" sz="1400" dirty="0" err="1" smtClean="0"/>
                        <a:t>Елыкаевская</a:t>
                      </a:r>
                      <a:r>
                        <a:rPr lang="ru-RU" sz="1400" dirty="0" smtClean="0"/>
                        <a:t> СОШ»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Администратор проекта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Тузова</a:t>
                      </a:r>
                      <a:r>
                        <a:rPr lang="ru-RU" sz="1400" dirty="0" smtClean="0"/>
                        <a:t> Е.Ю.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Воспитатель МБОУ «</a:t>
                      </a:r>
                      <a:r>
                        <a:rPr lang="ru-RU" sz="1400" dirty="0" err="1" smtClean="0"/>
                        <a:t>Елыкаевская</a:t>
                      </a:r>
                      <a:r>
                        <a:rPr lang="ru-RU" sz="1400" dirty="0" smtClean="0"/>
                        <a:t> СОШ»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Оператор мониторинга проекта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Харина С.М.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Воспитатель МБОУ «</a:t>
                      </a:r>
                      <a:r>
                        <a:rPr lang="ru-RU" sz="1400" dirty="0" err="1" smtClean="0"/>
                        <a:t>Елыкаевская</a:t>
                      </a:r>
                      <a:r>
                        <a:rPr lang="ru-RU" sz="1400" dirty="0" smtClean="0"/>
                        <a:t> СОШ»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Член рабочей группы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467544" y="1321195"/>
            <a:ext cx="8136904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796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404664"/>
            <a:ext cx="4116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Ключевые события 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ыноска со стрелкой вправо 2"/>
          <p:cNvSpPr/>
          <p:nvPr/>
        </p:nvSpPr>
        <p:spPr>
          <a:xfrm>
            <a:off x="395536" y="1268760"/>
            <a:ext cx="936104" cy="5112568"/>
          </a:xfrm>
          <a:prstGeom prst="rightArrowCallout">
            <a:avLst>
              <a:gd name="adj1" fmla="val 15682"/>
              <a:gd name="adj2" fmla="val 12354"/>
              <a:gd name="adj3" fmla="val 11523"/>
              <a:gd name="adj4" fmla="val 807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ФАЗА 1.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и согласование проекта с руководителем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 с марта 2021 г. до апреля 2021 г.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Выноска со стрелкой вправо 19"/>
          <p:cNvSpPr/>
          <p:nvPr/>
        </p:nvSpPr>
        <p:spPr>
          <a:xfrm>
            <a:off x="1331640" y="1268760"/>
            <a:ext cx="936104" cy="5112568"/>
          </a:xfrm>
          <a:prstGeom prst="rightArrowCallout">
            <a:avLst>
              <a:gd name="adj1" fmla="val 15682"/>
              <a:gd name="adj2" fmla="val 12354"/>
              <a:gd name="adj3" fmla="val 11523"/>
              <a:gd name="adj4" fmla="val 807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ФАЗА 2.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текущей ситуации, картирование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01.03.2021 г. по 01.04.2021 г.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Выноска со стрелкой вправо 20"/>
          <p:cNvSpPr/>
          <p:nvPr/>
        </p:nvSpPr>
        <p:spPr>
          <a:xfrm>
            <a:off x="2286065" y="1268760"/>
            <a:ext cx="936104" cy="5112568"/>
          </a:xfrm>
          <a:prstGeom prst="rightArrowCallout">
            <a:avLst>
              <a:gd name="adj1" fmla="val 15682"/>
              <a:gd name="adj2" fmla="val 12354"/>
              <a:gd name="adj3" fmla="val 11523"/>
              <a:gd name="adj4" fmla="val 807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ФАЗА 3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карты идеального и целевого состояния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процесса 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02.04.2021 г. по 06.04.2021 г.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Выноска со стрелкой вправо 21"/>
          <p:cNvSpPr/>
          <p:nvPr/>
        </p:nvSpPr>
        <p:spPr>
          <a:xfrm>
            <a:off x="3222169" y="1268760"/>
            <a:ext cx="953169" cy="5112568"/>
          </a:xfrm>
          <a:prstGeom prst="rightArrowCallout">
            <a:avLst>
              <a:gd name="adj1" fmla="val 15682"/>
              <a:gd name="adj2" fmla="val 12354"/>
              <a:gd name="adj3" fmla="val 11523"/>
              <a:gd name="adj4" fmla="val 807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ФАЗА 4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коренных причин проблем, формирование предложений по их решению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09.04.2021г. по 13.04.2021 г.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Выноска со стрелкой вправо 22"/>
          <p:cNvSpPr/>
          <p:nvPr/>
        </p:nvSpPr>
        <p:spPr>
          <a:xfrm>
            <a:off x="4175338" y="1268760"/>
            <a:ext cx="949182" cy="5112568"/>
          </a:xfrm>
          <a:prstGeom prst="rightArrowCallout">
            <a:avLst>
              <a:gd name="adj1" fmla="val 15682"/>
              <a:gd name="adj2" fmla="val 12354"/>
              <a:gd name="adj3" fmla="val 11523"/>
              <a:gd name="adj4" fmla="val 807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ФАЗА 5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Предложений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совершенствованию (алгоритмы одевания, органайзеры)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09.04.2021 г. по 13.04.2021 г.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Выноска со стрелкой вправо 23"/>
          <p:cNvSpPr/>
          <p:nvPr/>
        </p:nvSpPr>
        <p:spPr>
          <a:xfrm>
            <a:off x="5124520" y="1268760"/>
            <a:ext cx="959648" cy="5112568"/>
          </a:xfrm>
          <a:prstGeom prst="rightArrowCallout">
            <a:avLst>
              <a:gd name="adj1" fmla="val 15682"/>
              <a:gd name="adj2" fmla="val 12354"/>
              <a:gd name="adj3" fmla="val 11523"/>
              <a:gd name="adj4" fmla="val 807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ФАЗА 6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плана мероприятий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01.04.2021 г. по 11.05.2021 г.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Выноска со стрелкой вправо 24"/>
          <p:cNvSpPr/>
          <p:nvPr/>
        </p:nvSpPr>
        <p:spPr>
          <a:xfrm>
            <a:off x="6084168" y="1268760"/>
            <a:ext cx="936104" cy="5112568"/>
          </a:xfrm>
          <a:prstGeom prst="rightArrowCallout">
            <a:avLst>
              <a:gd name="adj1" fmla="val 15682"/>
              <a:gd name="adj2" fmla="val 12354"/>
              <a:gd name="adj3" fmla="val 11523"/>
              <a:gd name="adj4" fmla="val 807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ФАЗА 7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(производственный анализ) и стандартизация результатов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 11.05.2021 г. до 01.06.2021 г.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Выноска со стрелкой вправо 25"/>
          <p:cNvSpPr/>
          <p:nvPr/>
        </p:nvSpPr>
        <p:spPr>
          <a:xfrm>
            <a:off x="7020271" y="1268760"/>
            <a:ext cx="963051" cy="5112568"/>
          </a:xfrm>
          <a:prstGeom prst="rightArrowCallout">
            <a:avLst>
              <a:gd name="adj1" fmla="val 15682"/>
              <a:gd name="adj2" fmla="val 12354"/>
              <a:gd name="adj3" fmla="val 11523"/>
              <a:gd name="adj4" fmla="val 807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ФАЗА 8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Закрытие проекта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июня 2021 г.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Выноска со стрелкой вправо 26"/>
          <p:cNvSpPr/>
          <p:nvPr/>
        </p:nvSpPr>
        <p:spPr>
          <a:xfrm>
            <a:off x="7983323" y="1268760"/>
            <a:ext cx="837149" cy="5112568"/>
          </a:xfrm>
          <a:prstGeom prst="rightArrowCallout">
            <a:avLst>
              <a:gd name="adj1" fmla="val 15682"/>
              <a:gd name="adj2" fmla="val 12354"/>
              <a:gd name="adj3" fmla="val 11523"/>
              <a:gd name="adj4" fmla="val 807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ФААЗА 9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стабильности результатов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1.06.2021 до 01.09.2021 г.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67544" y="908720"/>
            <a:ext cx="8136904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2257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Карта текущего состояния процесса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64" y="2348880"/>
            <a:ext cx="847161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34076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«УСОВЕРШЕНСТВОВАНИЕ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ПРОЦЕССА СБОРА ДЕТЕЙ НА ПРОГУЛКУ С ПОМОЩЬЮ АЛГОРИТМОВ»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704856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2288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0851" y="548680"/>
            <a:ext cx="4325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Карта целевого состояния процесса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704856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75"/>
          <a:stretch/>
        </p:blipFill>
        <p:spPr bwMode="auto">
          <a:xfrm>
            <a:off x="316351" y="2420888"/>
            <a:ext cx="844808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34076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«УСОВЕРШЕНСТВОВАНИЕ ПРОЦЕССА СБОРА ДЕТЕЙ НА ПРОГУЛКУ С ПОМОЩЬЮ АЛГОРИТМОВ»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0098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76672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ПЕРВОПРИЧИНЫ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МЕТОДУ 5 ПОЧЕМУ?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24328" y="1123003"/>
            <a:ext cx="936104" cy="289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68" y="1988840"/>
            <a:ext cx="843701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39552" y="1412776"/>
            <a:ext cx="8136904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84455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45" y="1340768"/>
            <a:ext cx="6480721" cy="5037896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3055978" y="5139207"/>
            <a:ext cx="571028" cy="589185"/>
            <a:chOff x="-1332656" y="1772816"/>
            <a:chExt cx="648072" cy="711234"/>
          </a:xfrm>
        </p:grpSpPr>
        <p:sp>
          <p:nvSpPr>
            <p:cNvPr id="20" name="Пятно 1 19"/>
            <p:cNvSpPr/>
            <p:nvPr/>
          </p:nvSpPr>
          <p:spPr>
            <a:xfrm>
              <a:off x="-1332656" y="1772816"/>
              <a:ext cx="648072" cy="711234"/>
            </a:xfrm>
            <a:prstGeom prst="irregularSeal1">
              <a:avLst/>
            </a:prstGeom>
            <a:solidFill>
              <a:srgbClr val="FF0000">
                <a:alpha val="31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1188640" y="1928378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b="1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033327" y="5672294"/>
            <a:ext cx="571028" cy="589185"/>
            <a:chOff x="-1332656" y="1772816"/>
            <a:chExt cx="648072" cy="711234"/>
          </a:xfrm>
        </p:grpSpPr>
        <p:sp>
          <p:nvSpPr>
            <p:cNvPr id="23" name="Пятно 1 22"/>
            <p:cNvSpPr/>
            <p:nvPr/>
          </p:nvSpPr>
          <p:spPr>
            <a:xfrm>
              <a:off x="-1332656" y="1772816"/>
              <a:ext cx="648072" cy="711234"/>
            </a:xfrm>
            <a:prstGeom prst="irregularSeal1">
              <a:avLst/>
            </a:prstGeom>
            <a:solidFill>
              <a:srgbClr val="FF0000">
                <a:alpha val="31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1188640" y="1928378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b="1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609604" y="5102637"/>
            <a:ext cx="571028" cy="589185"/>
            <a:chOff x="-1332656" y="1772816"/>
            <a:chExt cx="648072" cy="711234"/>
          </a:xfrm>
        </p:grpSpPr>
        <p:sp>
          <p:nvSpPr>
            <p:cNvPr id="26" name="Пятно 1 25"/>
            <p:cNvSpPr/>
            <p:nvPr/>
          </p:nvSpPr>
          <p:spPr>
            <a:xfrm>
              <a:off x="-1332656" y="1772816"/>
              <a:ext cx="648072" cy="711234"/>
            </a:xfrm>
            <a:prstGeom prst="irregularSeal1">
              <a:avLst/>
            </a:prstGeom>
            <a:solidFill>
              <a:srgbClr val="FF0000">
                <a:alpha val="31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-1188640" y="1928378"/>
              <a:ext cx="36004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b="1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250857" y="5510735"/>
            <a:ext cx="571028" cy="589185"/>
            <a:chOff x="-1332656" y="1772816"/>
            <a:chExt cx="648072" cy="711234"/>
          </a:xfrm>
        </p:grpSpPr>
        <p:sp>
          <p:nvSpPr>
            <p:cNvPr id="29" name="Пятно 1 28"/>
            <p:cNvSpPr/>
            <p:nvPr/>
          </p:nvSpPr>
          <p:spPr>
            <a:xfrm>
              <a:off x="-1332656" y="1772816"/>
              <a:ext cx="648072" cy="711234"/>
            </a:xfrm>
            <a:prstGeom prst="irregularSeal1">
              <a:avLst/>
            </a:prstGeom>
            <a:solidFill>
              <a:srgbClr val="FF0000">
                <a:alpha val="31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1188640" y="1928378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b="1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915816" y="478891"/>
            <a:ext cx="3080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ПИРАМИДА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ПРОБЛЕМ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79" y="2204864"/>
            <a:ext cx="4464495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Федеральный уровень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00110" y="3573016"/>
            <a:ext cx="4456265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51920" y="4898177"/>
            <a:ext cx="4896544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Уровень образовательной организации</a:t>
            </a:r>
          </a:p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Елыкаевская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СОШ»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Отсутствие единой системы сбора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прогулку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Низкий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уровень самостоятельности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Временные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потери при сборе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прогулку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755576" y="1052736"/>
            <a:ext cx="7704856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744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1486</TotalTime>
  <Words>712</Words>
  <Application>Microsoft Office PowerPoint</Application>
  <PresentationFormat>Экран (4:3)</PresentationFormat>
  <Paragraphs>147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aes</dc:creator>
  <cp:lastModifiedBy>Учительская</cp:lastModifiedBy>
  <cp:revision>105</cp:revision>
  <dcterms:created xsi:type="dcterms:W3CDTF">2018-07-04T06:08:48Z</dcterms:created>
  <dcterms:modified xsi:type="dcterms:W3CDTF">2023-04-25T04:11:00Z</dcterms:modified>
</cp:coreProperties>
</file>