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73" r:id="rId3"/>
    <p:sldId id="293" r:id="rId4"/>
    <p:sldId id="295" r:id="rId5"/>
    <p:sldId id="288" r:id="rId6"/>
    <p:sldId id="300" r:id="rId7"/>
    <p:sldId id="301" r:id="rId8"/>
    <p:sldId id="296" r:id="rId9"/>
    <p:sldId id="297" r:id="rId10"/>
    <p:sldId id="298" r:id="rId11"/>
    <p:sldId id="299" r:id="rId12"/>
    <p:sldId id="290" r:id="rId13"/>
    <p:sldId id="291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B5F4"/>
    <a:srgbClr val="4A4642"/>
    <a:srgbClr val="F4FCF4"/>
    <a:srgbClr val="E9E0D6"/>
    <a:srgbClr val="EC4112"/>
    <a:srgbClr val="34BB58"/>
    <a:srgbClr val="C3C863"/>
    <a:srgbClr val="F5A471"/>
    <a:srgbClr val="F4E3D1"/>
    <a:srgbClr val="57B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90" autoAdjust="0"/>
    <p:restoredTop sz="96457" autoAdjust="0"/>
  </p:normalViewPr>
  <p:slideViewPr>
    <p:cSldViewPr>
      <p:cViewPr varScale="1">
        <p:scale>
          <a:sx n="85" d="100"/>
          <a:sy n="85" d="100"/>
        </p:scale>
        <p:origin x="-159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89486-F410-4046-8319-DF4725B0D5AC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F3CCE-E3CA-484B-9B71-3A6E45C95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61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945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3610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5176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335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84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5157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5268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220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0716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049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378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328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000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21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8042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0608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075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99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82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72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0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80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264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50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69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6344E-266F-4EB8-8B4C-C3C73A106432}" type="datetimeFigureOut">
              <a:rPr lang="ru-RU" smtClean="0"/>
              <a:pPr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0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318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32416" y="873005"/>
            <a:ext cx="8939809" cy="282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27169" y="3609825"/>
            <a:ext cx="8939809" cy="314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417" y="216222"/>
            <a:ext cx="580773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9838" y="214692"/>
            <a:ext cx="7565761" cy="6584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7399" y="-76745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ноября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4611" y="1403289"/>
            <a:ext cx="4660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32781" y="417954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604814" y="951014"/>
            <a:ext cx="5380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57606" y="3850379"/>
            <a:ext cx="6226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18390" y="1639652"/>
            <a:ext cx="5553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71924" y="956541"/>
            <a:ext cx="1941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Сибири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203848" y="4049309"/>
            <a:ext cx="5809000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/>
              <a:t>День пианиста, который отмечается ежегодно 8 ноября, набирает популярность в музыкальной </a:t>
            </a:r>
            <a:r>
              <a:rPr lang="ru-RU" dirty="0" smtClean="0"/>
              <a:t>среде </a:t>
            </a:r>
            <a:r>
              <a:rPr lang="ru-RU" dirty="0"/>
              <a:t>и касается он, в первую очередь, тех, кто имеет отношение к такому музыкальному инструменту, как фортепиано</a:t>
            </a:r>
            <a:r>
              <a:rPr lang="ru-RU" dirty="0" smtClean="0"/>
              <a:t>.</a:t>
            </a:r>
            <a:r>
              <a:rPr lang="ru-RU" dirty="0"/>
              <a:t> </a:t>
            </a:r>
            <a:r>
              <a:rPr lang="ru-RU" dirty="0" smtClean="0"/>
              <a:t>Ежегодно складывается </a:t>
            </a:r>
            <a:r>
              <a:rPr lang="ru-RU" dirty="0"/>
              <a:t>традиция организации концертов, приуроченных ко Дню пианиста, которые проводятся в России, </a:t>
            </a:r>
            <a:r>
              <a:rPr lang="ru-RU" dirty="0" smtClean="0"/>
              <a:t>Белоруссии</a:t>
            </a:r>
            <a:r>
              <a:rPr lang="ru-RU" dirty="0"/>
              <a:t>, Украине, Израиле, Китае и Австрии. Число стран, отмечающих этот праздник, неизменно растёт.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181845" y="1307162"/>
            <a:ext cx="58039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Е</a:t>
            </a:r>
            <a:r>
              <a:rPr lang="ru-RU" dirty="0" smtClean="0"/>
              <a:t>жегодно</a:t>
            </a:r>
            <a:r>
              <a:rPr lang="ru-RU" dirty="0"/>
              <a:t> 8 ноября во многих сибирских </a:t>
            </a:r>
            <a:r>
              <a:rPr lang="ru-RU" dirty="0" smtClean="0"/>
              <a:t>городах отмечается праздник, который </a:t>
            </a:r>
            <a:r>
              <a:rPr lang="ru-RU" dirty="0"/>
              <a:t>носит название 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День Сибири</a:t>
            </a:r>
            <a:r>
              <a:rPr lang="ru-RU" dirty="0" smtClean="0"/>
              <a:t>.</a:t>
            </a:r>
            <a:r>
              <a:rPr lang="ru-RU" dirty="0"/>
              <a:t> Среди многих ассоциативных представлений о России за рубежом одной из доминантных ассоциаций является Сибирь. Это слово манит и пугает одновременно</a:t>
            </a:r>
            <a:r>
              <a:rPr lang="ru-RU" dirty="0" smtClean="0"/>
              <a:t>. Сибирь </a:t>
            </a:r>
            <a:r>
              <a:rPr lang="ru-RU" dirty="0"/>
              <a:t>– не просто неотъемлемая часть России, а своего рода один из её </a:t>
            </a:r>
            <a:r>
              <a:rPr lang="ru-RU" dirty="0" smtClean="0"/>
              <a:t>символов, </a:t>
            </a:r>
            <a:r>
              <a:rPr lang="ru-RU" dirty="0"/>
              <a:t>место средоточия </a:t>
            </a:r>
            <a:r>
              <a:rPr lang="ru-RU" dirty="0" smtClean="0"/>
              <a:t>природной силы и духовной </a:t>
            </a:r>
            <a:r>
              <a:rPr lang="ru-RU" dirty="0"/>
              <a:t>крепости.</a:t>
            </a:r>
            <a:endParaRPr lang="ru-RU" dirty="0" smtClean="0"/>
          </a:p>
        </p:txBody>
      </p:sp>
      <p:sp>
        <p:nvSpPr>
          <p:cNvPr id="20" name="Прямоугольник 19"/>
          <p:cNvSpPr/>
          <p:nvPr/>
        </p:nvSpPr>
        <p:spPr>
          <a:xfrm>
            <a:off x="3198601" y="3695891"/>
            <a:ext cx="2164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пианиста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/>
          <a:srcRect r="23656"/>
          <a:stretch/>
        </p:blipFill>
        <p:spPr>
          <a:xfrm>
            <a:off x="343237" y="1067466"/>
            <a:ext cx="2828685" cy="24594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/>
          <a:srcRect r="32935"/>
          <a:stretch/>
        </p:blipFill>
        <p:spPr>
          <a:xfrm>
            <a:off x="345844" y="3810436"/>
            <a:ext cx="2826077" cy="2769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46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6429420" cy="36828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Александр </a:t>
            </a:r>
            <a:r>
              <a:rPr lang="ru-RU" b="1" i="1" dirty="0" err="1" smtClean="0"/>
              <a:t>Прохоренко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9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/>
        </p:blipFill>
        <p:spPr>
          <a:xfrm>
            <a:off x="2500298" y="642918"/>
            <a:ext cx="3834617" cy="3971940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214414" y="4786322"/>
            <a:ext cx="664373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2525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Офицер спецназа, 25-летний лейтенант </a:t>
            </a:r>
            <a:r>
              <a:rPr lang="ru-RU" sz="1400" b="1" dirty="0" err="1" smtClean="0">
                <a:solidFill>
                  <a:srgbClr val="2525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Прохоренко</a:t>
            </a:r>
            <a:r>
              <a:rPr lang="ru-RU" sz="1400" b="1" dirty="0" smtClean="0">
                <a:solidFill>
                  <a:srgbClr val="2525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погиб в марте под Пальмирой, выполняя задачи по наведению ударов российской авиации по боевикам ИГИЛ. Он был обнаружен террористами и, оказавшись в окружении, не пожелал сдаваться и вызвал огонь на себя. Ему было присвоено звание Героя России посмертно, а его именем назвали улицу в Оренбурге. Подвиг </a:t>
            </a:r>
            <a:r>
              <a:rPr lang="ru-RU" sz="1400" b="1" dirty="0" err="1" smtClean="0">
                <a:solidFill>
                  <a:srgbClr val="2525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Прохоренко</a:t>
            </a:r>
            <a:r>
              <a:rPr lang="ru-RU" sz="1400" b="1" dirty="0" smtClean="0">
                <a:solidFill>
                  <a:srgbClr val="2525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вызвал восхищение не только в России. Две французские семьи пожертвовали награды, в числе которых был и орден Почетного легиона.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7898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b="7751"/>
          <a:stretch/>
        </p:blipFill>
        <p:spPr>
          <a:xfrm>
            <a:off x="1115616" y="620688"/>
            <a:ext cx="6552728" cy="60448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55885" cy="4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24546" y="0"/>
            <a:ext cx="5345657" cy="769441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ЗНАЕТЕ ЛИ ВЫ, ЧТО…</a:t>
            </a:r>
          </a:p>
        </p:txBody>
      </p:sp>
    </p:spTree>
    <p:extLst>
      <p:ext uri="{BB962C8B-B14F-4D97-AF65-F5344CB8AC3E}">
        <p14:creationId xmlns:p14="http://schemas.microsoft.com/office/powerpoint/2010/main" xmlns="" val="2627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4262" y="0"/>
            <a:ext cx="6895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9-51.userapi.com/impg/mXVmr17L-cOk2S9dhWvvn0l7oz94HTPtJcnN6g/RamenRrkxqI.jpg?size=2560x1804&amp;quality=96&amp;sign=26ae63b645e818e110e5808560345004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5" r="1726"/>
          <a:stretch/>
        </p:blipFill>
        <p:spPr bwMode="auto">
          <a:xfrm>
            <a:off x="10272" y="0"/>
            <a:ext cx="9144000" cy="684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9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6172445" y="5680436"/>
            <a:ext cx="2728026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-1" r="83314" b="-5429"/>
          <a:stretch/>
        </p:blipFill>
        <p:spPr bwMode="auto">
          <a:xfrm>
            <a:off x="130178" y="259908"/>
            <a:ext cx="1108696" cy="79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11" t="41697"/>
          <a:stretch/>
        </p:blipFill>
        <p:spPr bwMode="auto">
          <a:xfrm>
            <a:off x="1187624" y="500404"/>
            <a:ext cx="7944983" cy="50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5520" y="-124812"/>
            <a:ext cx="5529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ноября 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4447" y="548055"/>
            <a:ext cx="45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этот день родился: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5695150"/>
            <a:ext cx="6957391" cy="90220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Дмитрий Тимофеевич </a:t>
            </a:r>
            <a:r>
              <a:rPr lang="ru-RU" sz="2800" b="1" dirty="0" err="1">
                <a:solidFill>
                  <a:schemeClr val="tx1"/>
                </a:solidFill>
              </a:rPr>
              <a:t>Язов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советский военачальник, политик, Маршал Советского Союза</a:t>
            </a:r>
            <a:endParaRPr lang="ru-RU" sz="700" dirty="0" smtClean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659" y="1067450"/>
            <a:ext cx="7401354" cy="45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64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8312" y="-12336"/>
            <a:ext cx="633568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ноября родился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AutoShape 2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4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32240" y="867874"/>
            <a:ext cx="2386814" cy="586771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В боях Великой Отечественной войны </a:t>
            </a:r>
            <a:r>
              <a:rPr lang="ru-RU" sz="2000" dirty="0" err="1">
                <a:solidFill>
                  <a:schemeClr val="tx1"/>
                </a:solidFill>
              </a:rPr>
              <a:t>Язов</a:t>
            </a:r>
            <a:r>
              <a:rPr lang="ru-RU" sz="2000" dirty="0">
                <a:solidFill>
                  <a:schemeClr val="tx1"/>
                </a:solidFill>
              </a:rPr>
              <a:t> принимал участие с августа 1942 года. Командовал взводом, сражался на </a:t>
            </a:r>
            <a:r>
              <a:rPr lang="ru-RU" sz="2000" dirty="0" err="1">
                <a:solidFill>
                  <a:schemeClr val="tx1"/>
                </a:solidFill>
              </a:rPr>
              <a:t>Волховском</a:t>
            </a:r>
            <a:r>
              <a:rPr lang="ru-RU" sz="2000" dirty="0">
                <a:solidFill>
                  <a:schemeClr val="tx1"/>
                </a:solidFill>
              </a:rPr>
              <a:t> и Ленинградском фронтах, участвовал в обороне Ленинграда.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136210"/>
            <a:ext cx="3672408" cy="2449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-32858" y="5085184"/>
            <a:ext cx="3102111" cy="16504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Дмитрий </a:t>
            </a:r>
            <a:r>
              <a:rPr lang="ru-RU" sz="3200" b="1" dirty="0" err="1" smtClean="0">
                <a:solidFill>
                  <a:schemeClr val="tx1"/>
                </a:solidFill>
              </a:rPr>
              <a:t>Язов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Маршал Советского Союза</a:t>
            </a:r>
          </a:p>
          <a:p>
            <a:pPr algn="ctr"/>
            <a:endParaRPr lang="ru-RU" sz="9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/>
          <a:srcRect l="12201" t="2115" r="5001" b="2379"/>
          <a:stretch/>
        </p:blipFill>
        <p:spPr>
          <a:xfrm>
            <a:off x="-10823" y="-12336"/>
            <a:ext cx="3085341" cy="509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69253" y="3910607"/>
            <a:ext cx="3657722" cy="25427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102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88" y="518615"/>
            <a:ext cx="9014412" cy="520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4521" y="-124275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8 ноября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9" t="1409" r="83922" b="20003"/>
          <a:stretch/>
        </p:blipFill>
        <p:spPr bwMode="auto">
          <a:xfrm>
            <a:off x="85371" y="263196"/>
            <a:ext cx="1220056" cy="60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72553" y="51900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Какие события произошли в этот день: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30983" y="1243080"/>
            <a:ext cx="5876292" cy="2616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Вильгельм Рентген открыл «рентгеновские лучи»</a:t>
            </a:r>
          </a:p>
          <a:p>
            <a:r>
              <a:rPr lang="ru-RU" dirty="0" smtClean="0"/>
              <a:t>Немецкий </a:t>
            </a:r>
            <a:r>
              <a:rPr lang="ru-RU" dirty="0"/>
              <a:t>физик Вильгельм Конрад Рентген, профессор и ректор </a:t>
            </a:r>
            <a:r>
              <a:rPr lang="ru-RU" dirty="0" err="1"/>
              <a:t>Вюрцбургского</a:t>
            </a:r>
            <a:r>
              <a:rPr lang="ru-RU" dirty="0"/>
              <a:t> </a:t>
            </a:r>
            <a:r>
              <a:rPr lang="ru-RU" dirty="0" smtClean="0"/>
              <a:t>университета, </a:t>
            </a:r>
            <a:r>
              <a:rPr lang="ru-RU" dirty="0"/>
              <a:t>экспериментируя в одиночестве в университетской лаборатории, неожиданно открыл «всепроникающие» лучи, которые во всем мире вслед за ним теперь называют «Х-лучами» («Икс-лучами»), а в России – «рентгеновыми</a:t>
            </a:r>
            <a:r>
              <a:rPr lang="ru-RU" dirty="0" smtClean="0"/>
              <a:t>», </a:t>
            </a:r>
            <a:r>
              <a:rPr lang="ru-RU" dirty="0"/>
              <a:t>или «рентгеновскими</a:t>
            </a:r>
            <a:r>
              <a:rPr lang="ru-RU" dirty="0" smtClean="0"/>
              <a:t>».</a:t>
            </a:r>
            <a:r>
              <a:rPr lang="ru-RU" dirty="0"/>
              <a:t> Рентгену в 1901 году была присуждена </a:t>
            </a:r>
            <a:r>
              <a:rPr lang="ru-RU" dirty="0" smtClean="0"/>
              <a:t>Нобелевская премия</a:t>
            </a:r>
            <a:r>
              <a:rPr lang="ru-RU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/>
          <a:srcRect r="12144"/>
          <a:stretch/>
        </p:blipFill>
        <p:spPr>
          <a:xfrm>
            <a:off x="85371" y="1257463"/>
            <a:ext cx="2936034" cy="2587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371" y="4011821"/>
            <a:ext cx="2936034" cy="26144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44965" y="1330752"/>
            <a:ext cx="665343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1895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30983" y="4011821"/>
            <a:ext cx="5876292" cy="2616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выпуск программы КВН </a:t>
            </a:r>
          </a:p>
          <a:p>
            <a:r>
              <a:rPr lang="ru-RU" dirty="0" smtClean="0"/>
              <a:t>8 </a:t>
            </a:r>
            <a:r>
              <a:rPr lang="ru-RU" dirty="0"/>
              <a:t>ноября 1961 </a:t>
            </a:r>
            <a:r>
              <a:rPr lang="ru-RU" dirty="0" smtClean="0"/>
              <a:t>года выпустили телепередачу </a:t>
            </a:r>
            <a:r>
              <a:rPr lang="ru-RU" dirty="0"/>
              <a:t>– КВН</a:t>
            </a:r>
            <a:r>
              <a:rPr lang="ru-RU" dirty="0" smtClean="0"/>
              <a:t>.</a:t>
            </a:r>
            <a:r>
              <a:rPr lang="ru-RU" dirty="0"/>
              <a:t> Аббревиатура КВН расшифровывалась как Клуб Веселых и </a:t>
            </a:r>
            <a:r>
              <a:rPr lang="ru-RU" dirty="0" smtClean="0"/>
              <a:t>Находчивых.</a:t>
            </a:r>
            <a:r>
              <a:rPr lang="ru-RU" dirty="0"/>
              <a:t> </a:t>
            </a:r>
            <a:r>
              <a:rPr lang="ru-RU" dirty="0" smtClean="0"/>
              <a:t>КВН начал пользоваться огромной </a:t>
            </a:r>
            <a:r>
              <a:rPr lang="ru-RU" dirty="0"/>
              <a:t>популярностью. Вскоре и по всей стране возникло КВН-движение. </a:t>
            </a:r>
            <a:r>
              <a:rPr lang="ru-RU" dirty="0" smtClean="0"/>
              <a:t>Игры </a:t>
            </a:r>
            <a:r>
              <a:rPr lang="ru-RU" dirty="0"/>
              <a:t>КВН устраивались в школах, пионерских лагерях и т.д</a:t>
            </a:r>
            <a:r>
              <a:rPr lang="ru-RU" dirty="0" smtClean="0"/>
              <a:t>.</a:t>
            </a:r>
            <a:r>
              <a:rPr lang="ru-RU" dirty="0"/>
              <a:t> КВН сегодня – одна из популярных российских телепередач. А 8 </a:t>
            </a:r>
            <a:r>
              <a:rPr lang="ru-RU" dirty="0" smtClean="0"/>
              <a:t>ноября </a:t>
            </a:r>
            <a:r>
              <a:rPr lang="ru-RU" dirty="0"/>
              <a:t>празднуется Международный день КВН.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0916" y="4071028"/>
            <a:ext cx="652743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1961</a:t>
            </a:r>
          </a:p>
        </p:txBody>
      </p:sp>
    </p:spTree>
    <p:extLst>
      <p:ext uri="{BB962C8B-B14F-4D97-AF65-F5344CB8AC3E}">
        <p14:creationId xmlns:p14="http://schemas.microsoft.com/office/powerpoint/2010/main" xmlns="" val="36980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48.userapi.com/impg/55vBPFvwgNBQd1JebUo8UggnM7fV3T1upbqDgw/2PX0UfkaWLI.jpg?size=1600x1200&amp;quality=95&amp;sign=b79eeb1d98a8f60838cf7af7a1f0849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74994"/>
            <a:ext cx="4644008" cy="348300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2" y="27353"/>
            <a:ext cx="2389839" cy="6462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764704"/>
            <a:ext cx="4392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1 ноября ученики </a:t>
            </a:r>
            <a:r>
              <a:rPr lang="ru-RU" b="1" dirty="0" err="1" smtClean="0">
                <a:solidFill>
                  <a:srgbClr val="7030A0"/>
                </a:solidFill>
              </a:rPr>
              <a:t>Елыкаевской</a:t>
            </a:r>
            <a:r>
              <a:rPr lang="ru-RU" b="1" dirty="0" smtClean="0">
                <a:solidFill>
                  <a:srgbClr val="7030A0"/>
                </a:solidFill>
              </a:rPr>
              <a:t> школы, являющиеся членами объединения "Музейное дело", вместе с руководителем школьного музея Венерой </a:t>
            </a:r>
            <a:r>
              <a:rPr lang="ru-RU" b="1" dirty="0" err="1" smtClean="0">
                <a:solidFill>
                  <a:srgbClr val="7030A0"/>
                </a:solidFill>
              </a:rPr>
              <a:t>Хадиевной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Погожевой</a:t>
            </a:r>
            <a:r>
              <a:rPr lang="ru-RU" b="1" dirty="0" smtClean="0">
                <a:solidFill>
                  <a:srgbClr val="7030A0"/>
                </a:solidFill>
              </a:rPr>
              <a:t> отправились в Тяжинский район, чтобы побывать на родине героя, именем которого названа наша школа, - Николая Ивановича </a:t>
            </a:r>
            <a:r>
              <a:rPr lang="ru-RU" b="1" dirty="0" err="1" smtClean="0">
                <a:solidFill>
                  <a:srgbClr val="7030A0"/>
                </a:solidFill>
              </a:rPr>
              <a:t>Масалова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3501008"/>
            <a:ext cx="42484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"Мы побывали в памятных местах, которые связаны с именем </a:t>
            </a:r>
            <a:r>
              <a:rPr lang="ru-RU" b="1" dirty="0" err="1" smtClean="0">
                <a:solidFill>
                  <a:srgbClr val="C00000"/>
                </a:solidFill>
              </a:rPr>
              <a:t>Масалова</a:t>
            </a:r>
            <a:r>
              <a:rPr lang="ru-RU" b="1" dirty="0" smtClean="0">
                <a:solidFill>
                  <a:srgbClr val="C00000"/>
                </a:solidFill>
              </a:rPr>
              <a:t>, - рассказали участники экскурсии, - Посетили площадь Победы, где установлен памятник Николаю Ивановичу, узнали историю создания "Алле Героев". Самое глубокое впечатление оставила минута молчания у могилы Николая Ивановича... Мы как будто познакомились с ним лично. Он стал намного ближе нам".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100" name="Picture 4" descr="https://sun9-86.userapi.com/impg/4IlcNetN4M40cwMd4GSeh_JCf7unc72qSNNOug/OrINq2lDiv0.jpg?size=1600x1200&amp;quality=95&amp;sign=98b3346a77c815545a3329fb4ed84d5a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8011" y="0"/>
            <a:ext cx="4475989" cy="33569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44008" y="188640"/>
            <a:ext cx="42484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74665" y="116632"/>
            <a:ext cx="63396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Побывали на родине героя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4-17.userapi.com/impg/FVerwIxgfJciAyx9A0DuczB0JCT0yuqMgf0Q3w/DNJiLfxfe50.jpg?size=1040x780&amp;quality=95&amp;sign=f0ee13e2630258808d39c83609a1415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2" y="27353"/>
            <a:ext cx="2389839" cy="646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5" y="908720"/>
            <a:ext cx="31683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Наша школа носит имя Героя ВОВ - Николая Ивановича </a:t>
            </a:r>
            <a:r>
              <a:rPr lang="ru-RU" sz="1600" b="1" dirty="0" err="1" smtClean="0">
                <a:solidFill>
                  <a:srgbClr val="C00000"/>
                </a:solidFill>
              </a:rPr>
              <a:t>Масалова</a:t>
            </a:r>
            <a:r>
              <a:rPr lang="ru-RU" sz="1600" b="1" dirty="0" smtClean="0">
                <a:solidFill>
                  <a:srgbClr val="C00000"/>
                </a:solidFill>
              </a:rPr>
              <a:t>, который 30 апреля 1945 года, за несколько дней до окончания войны, совершил подвиг - вынес из-под вражеского огня маленькую девочку.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116632"/>
            <a:ext cx="32403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3 ноября в </a:t>
            </a:r>
            <a:r>
              <a:rPr lang="ru-RU" sz="1400" b="1" dirty="0" err="1" smtClean="0"/>
              <a:t>Кемерове</a:t>
            </a:r>
            <a:r>
              <a:rPr lang="ru-RU" sz="1400" b="1" dirty="0" smtClean="0"/>
              <a:t> был открыт уникальный мемориальный комплекс с 12-метровым памятников Николаю Ивановичу. </a:t>
            </a:r>
            <a:r>
              <a:rPr lang="ru-RU" sz="1400" b="1" dirty="0" smtClean="0"/>
              <a:t>В </a:t>
            </a:r>
            <a:r>
              <a:rPr lang="ru-RU" sz="1400" b="1" dirty="0" smtClean="0"/>
              <a:t>торжественной церемонии открытия приняли участие и наши юнармейцы! Через их юнармейский коридор проходили перед возложением цветов четыре губернатора. Ребята прочувствовали всю важность этого момента, увидели своими глазами возвышающийся над рекой и лесом мемориал и испытали гордость за причастность к этому великому имени!</a:t>
            </a:r>
            <a:endParaRPr lang="ru-RU" sz="1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7441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2315" y="305477"/>
            <a:ext cx="4786346" cy="51115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Олег </a:t>
            </a:r>
            <a:r>
              <a:rPr lang="ru-RU" b="1" i="1" dirty="0" err="1" smtClean="0"/>
              <a:t>Федюра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/>
        </p:blipFill>
        <p:spPr>
          <a:xfrm>
            <a:off x="1763688" y="620688"/>
            <a:ext cx="5943600" cy="3343275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49274" y="4149080"/>
            <a:ext cx="7572428" cy="255454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Начальник Главного управления МЧС России по Приморскому краю, полковник внутренней службы Олег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Федюра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проявил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себя во время стихийных бедствий в регионе. Спасатель лично побывал во всех затопленных городах и деревнях, руководил поисково-спасательными операциями, помогал эвакуировать людей, да и сам не сидел сложа руки </a:t>
            </a:r>
            <a:r>
              <a:rPr lang="ru-RU" sz="16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его счету сотни подобных мероприятий. 2 сентября вместе со своей бригадой он направлялся в очередное село, в котором было затоплено 400 домов и больше 1000 человек ждали помощи. Пересекая реку, КАМАЗ, в котором находились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Федюра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еще 8 человек, рухнул в воду. Олег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Федюра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спас весь личный состав, однако потом не смог выбраться из затопленной машины и погиб.</a:t>
            </a: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513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6215106" cy="93978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Магомет </a:t>
            </a:r>
            <a:r>
              <a:rPr lang="ru-RU" b="1" i="1" dirty="0" err="1" smtClean="0"/>
              <a:t>Нурбагандов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/>
        </p:blipFill>
        <p:spPr>
          <a:xfrm>
            <a:off x="1500166" y="571480"/>
            <a:ext cx="5943600" cy="3343275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4000504"/>
            <a:ext cx="91440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2525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Полицейского из Дагестана Магомета </a:t>
            </a:r>
            <a:r>
              <a:rPr lang="ru-RU" sz="1400" b="1" dirty="0" err="1" smtClean="0">
                <a:solidFill>
                  <a:srgbClr val="2525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Нурбагандова</a:t>
            </a:r>
            <a:r>
              <a:rPr lang="ru-RU" sz="1400" b="1" dirty="0" smtClean="0">
                <a:solidFill>
                  <a:srgbClr val="2525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его брата </a:t>
            </a:r>
            <a:r>
              <a:rPr lang="ru-RU" sz="1400" b="1" dirty="0" err="1" smtClean="0">
                <a:solidFill>
                  <a:srgbClr val="2525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Абдурашида</a:t>
            </a:r>
            <a:r>
              <a:rPr lang="ru-RU" sz="1400" b="1" dirty="0" smtClean="0">
                <a:solidFill>
                  <a:srgbClr val="2525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убили в июле, но подробности стали известны лишь в сентябре, когда в телефоне одного из ликвидированных боевиков </a:t>
            </a:r>
            <a:r>
              <a:rPr lang="ru-RU" sz="1400" b="1" dirty="0" smtClean="0">
                <a:solidFill>
                  <a:srgbClr val="252525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solidFill>
                  <a:srgbClr val="2525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избербашской</a:t>
            </a:r>
            <a:r>
              <a:rPr lang="ru-RU" sz="1400" b="1" dirty="0" smtClean="0">
                <a:solidFill>
                  <a:srgbClr val="2525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преступной группировки</a:t>
            </a:r>
            <a:r>
              <a:rPr lang="ru-RU" sz="1400" b="1" dirty="0" smtClean="0">
                <a:solidFill>
                  <a:srgbClr val="252525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400" b="1" dirty="0" smtClean="0">
                <a:solidFill>
                  <a:srgbClr val="2525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обнаружили видеозапись с казнью полицейских. В тот злополучный день братья со своими родственниками-школьниками отдыхали на природе в палатках, нападения бандитов никто не ожидал. </a:t>
            </a:r>
            <a:r>
              <a:rPr lang="ru-RU" sz="1400" b="1" dirty="0" err="1" smtClean="0">
                <a:solidFill>
                  <a:srgbClr val="2525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Абдурашида</a:t>
            </a:r>
            <a:r>
              <a:rPr lang="ru-RU" sz="1400" b="1" dirty="0" smtClean="0">
                <a:solidFill>
                  <a:srgbClr val="2525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убили сразу за то, что он вступился за одного из мальчиков, которого бандиты начали оскорблять. Магомета перед смертью пытали, поскольку обнаружили его документы сотрудника правоохранительных органов. Целью издевательств было заставить </a:t>
            </a:r>
            <a:r>
              <a:rPr lang="ru-RU" sz="1400" b="1" dirty="0" err="1" smtClean="0">
                <a:solidFill>
                  <a:srgbClr val="2525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Нурбагандова</a:t>
            </a:r>
            <a:r>
              <a:rPr lang="ru-RU" sz="1400" b="1" dirty="0" smtClean="0">
                <a:solidFill>
                  <a:srgbClr val="2525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 запись отречься от своих коллег, признать силу боевиков и призвать дагестанцев уходить из полиции. В ответ на это </a:t>
            </a:r>
            <a:r>
              <a:rPr lang="ru-RU" sz="1400" b="1" dirty="0" err="1" smtClean="0">
                <a:solidFill>
                  <a:srgbClr val="2525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Нурбагандов</a:t>
            </a:r>
            <a:r>
              <a:rPr lang="ru-RU" sz="1400" b="1" dirty="0" smtClean="0">
                <a:solidFill>
                  <a:srgbClr val="2525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обратился к коллегам со словами </a:t>
            </a:r>
            <a:r>
              <a:rPr lang="ru-RU" sz="1400" b="1" dirty="0" smtClean="0">
                <a:solidFill>
                  <a:srgbClr val="252525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smtClean="0">
                <a:solidFill>
                  <a:srgbClr val="2525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Работайте, братья!</a:t>
            </a:r>
            <a:r>
              <a:rPr lang="ru-RU" sz="1400" b="1" dirty="0" smtClean="0">
                <a:solidFill>
                  <a:srgbClr val="252525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400" b="1" dirty="0" smtClean="0">
                <a:solidFill>
                  <a:srgbClr val="2525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Разъяренным боевикам оставалось лишь убить его. С родителями братьев встретился президент Владимир Путин, поблагодарил их за мужество сына и присвоил ему звание Героя России посмертно. Последняя фраза Магомета стала главным лозунгом сотрудников правоохранительных органов на годы вперед. </a:t>
            </a:r>
            <a:r>
              <a:rPr lang="ru-RU" sz="1400" b="1" dirty="0" smtClean="0">
                <a:solidFill>
                  <a:srgbClr val="2525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Сын </a:t>
            </a:r>
            <a:r>
              <a:rPr lang="ru-RU" sz="1400" b="1" dirty="0" err="1" smtClean="0">
                <a:solidFill>
                  <a:srgbClr val="2525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Нурбагандова</a:t>
            </a:r>
            <a:r>
              <a:rPr lang="ru-RU" sz="1400" b="1" dirty="0" smtClean="0">
                <a:solidFill>
                  <a:srgbClr val="2525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теперь говорит, что станет только полицейским.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15152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10525</TotalTime>
  <Words>684</Words>
  <Application>Microsoft Office PowerPoint</Application>
  <PresentationFormat>Экран (4:3)</PresentationFormat>
  <Paragraphs>37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Олег Федюра </vt:lpstr>
      <vt:lpstr>Магомет Нурбагандов </vt:lpstr>
      <vt:lpstr>Александр Прохоренко 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Пользователь</cp:lastModifiedBy>
  <cp:revision>533</cp:revision>
  <dcterms:created xsi:type="dcterms:W3CDTF">2021-10-24T16:42:20Z</dcterms:created>
  <dcterms:modified xsi:type="dcterms:W3CDTF">2022-11-08T01:17:05Z</dcterms:modified>
</cp:coreProperties>
</file>