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87" r:id="rId3"/>
    <p:sldId id="296" r:id="rId4"/>
    <p:sldId id="297" r:id="rId5"/>
    <p:sldId id="288" r:id="rId6"/>
    <p:sldId id="298" r:id="rId7"/>
    <p:sldId id="299" r:id="rId8"/>
    <p:sldId id="291" r:id="rId9"/>
    <p:sldId id="290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AFC2"/>
    <a:srgbClr val="31BFF7"/>
    <a:srgbClr val="B195D7"/>
    <a:srgbClr val="878FCB"/>
    <a:srgbClr val="A089C9"/>
    <a:srgbClr val="C195CF"/>
    <a:srgbClr val="FF64B7"/>
    <a:srgbClr val="E50004"/>
    <a:srgbClr val="F6C913"/>
    <a:srgbClr val="E80B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57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52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-3423" y="755493"/>
            <a:ext cx="9147423" cy="309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-3423" y="3717881"/>
            <a:ext cx="9131439" cy="31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19"/>
          <a:stretch/>
        </p:blipFill>
        <p:spPr bwMode="auto">
          <a:xfrm>
            <a:off x="4385657" y="216222"/>
            <a:ext cx="4742359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74660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77153" y="-2564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января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cdn.fishki.net/upload/post/2018/12/25/2815787/10-gnuuoe0snm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5" t="100000" r="6531" b="-9837"/>
          <a:stretch/>
        </p:blipFill>
        <p:spPr bwMode="auto">
          <a:xfrm>
            <a:off x="346023" y="3410460"/>
            <a:ext cx="3284978" cy="2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32781" y="3810612"/>
            <a:ext cx="53037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</a:rPr>
              <a:t>Международный день эскимо </a:t>
            </a:r>
          </a:p>
          <a:p>
            <a:pPr fontAlgn="base"/>
            <a:r>
              <a:rPr lang="ru-RU" dirty="0"/>
              <a:t>В этот день в 1922 году американец Христиан Нельсон получил патент на </a:t>
            </a:r>
            <a:r>
              <a:rPr lang="ru-RU" dirty="0" smtClean="0"/>
              <a:t>эскимо. Он </a:t>
            </a:r>
            <a:r>
              <a:rPr lang="ru-RU" dirty="0"/>
              <a:t>назвал </a:t>
            </a:r>
            <a:r>
              <a:rPr lang="ru-RU" dirty="0" smtClean="0"/>
              <a:t>свое </a:t>
            </a:r>
            <a:r>
              <a:rPr lang="ru-RU" dirty="0"/>
              <a:t>изобретение «</a:t>
            </a:r>
            <a:r>
              <a:rPr lang="ru-RU" b="1" dirty="0" err="1">
                <a:solidFill>
                  <a:srgbClr val="0070C0"/>
                </a:solidFill>
              </a:rPr>
              <a:t>Eskimo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Pie</a:t>
            </a:r>
            <a:r>
              <a:rPr lang="ru-RU" b="1" dirty="0">
                <a:solidFill>
                  <a:srgbClr val="0070C0"/>
                </a:solidFill>
              </a:rPr>
              <a:t>» - пирожок эскимоса</a:t>
            </a:r>
            <a:r>
              <a:rPr lang="ru-RU" dirty="0"/>
              <a:t>. Хотя есть мнение, что уже в Древнем Риме император Нерон позволял себе подобный холодный десерт. Сегодня можно съесть эскимо с особым смыслом. Главное помнить, что по действующему ГОСТу в России эскимо может быть только на палочке и в глазури, иначе это не эскимо.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32781" y="956383"/>
            <a:ext cx="51596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FF0000"/>
                </a:solidFill>
              </a:rPr>
              <a:t>Международный </a:t>
            </a:r>
            <a:r>
              <a:rPr lang="ru-RU" sz="2400" b="1" dirty="0">
                <a:solidFill>
                  <a:srgbClr val="FF0000"/>
                </a:solidFill>
              </a:rPr>
              <a:t>день образования</a:t>
            </a:r>
          </a:p>
          <a:p>
            <a:pPr fontAlgn="base"/>
            <a:r>
              <a:rPr lang="ru-RU" dirty="0"/>
              <a:t>Образование является правом каждого человека, что закреплено </a:t>
            </a:r>
            <a:r>
              <a:rPr lang="ru-RU" dirty="0" smtClean="0"/>
              <a:t>Всеобщей декларацией </a:t>
            </a:r>
            <a:r>
              <a:rPr lang="ru-RU" dirty="0"/>
              <a:t>прав человека. Конвенция о правах ребёнка содержит положение об обязанности государств обеспечивать доступность высшего образования для всех. Ведь </a:t>
            </a:r>
            <a:r>
              <a:rPr lang="ru-RU" b="1" dirty="0">
                <a:solidFill>
                  <a:srgbClr val="0070C0"/>
                </a:solidFill>
              </a:rPr>
              <a:t>образование предоставляет возможность выбраться из нищеты и обеспечить благосостояние в будущем.</a:t>
            </a:r>
          </a:p>
        </p:txBody>
      </p:sp>
      <p:pic>
        <p:nvPicPr>
          <p:cNvPr id="3" name="Picture 2" descr="https://webpulse.imgsmail.ru/imgpreview?mb=webpulse&amp;key=pulse_cabinet-image-9800fb6e-5d18-472d-b9a1-34fe7d22f44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4" r="7464"/>
          <a:stretch/>
        </p:blipFill>
        <p:spPr bwMode="auto">
          <a:xfrm>
            <a:off x="159671" y="3955792"/>
            <a:ext cx="3471329" cy="27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hastnik-m.ru/images/ob/600000_1/600000/607379/ch5f83de7d13e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2" r="4773"/>
          <a:stretch/>
        </p:blipFill>
        <p:spPr bwMode="auto">
          <a:xfrm>
            <a:off x="136889" y="971832"/>
            <a:ext cx="3514725" cy="26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6" y="339458"/>
            <a:ext cx="6660232" cy="5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/>
          <a:stretch/>
        </p:blipFill>
        <p:spPr bwMode="auto">
          <a:xfrm>
            <a:off x="4539337" y="339458"/>
            <a:ext cx="4568184" cy="5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4448" y="533411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5052" y="-113517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января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15"/>
          <a:stretch/>
        </p:blipFill>
        <p:spPr bwMode="auto">
          <a:xfrm>
            <a:off x="38705" y="915200"/>
            <a:ext cx="9105295" cy="29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30" b="4891"/>
          <a:stretch/>
        </p:blipFill>
        <p:spPr bwMode="auto">
          <a:xfrm>
            <a:off x="35496" y="3860765"/>
            <a:ext cx="9132092" cy="298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3933057"/>
            <a:ext cx="2952328" cy="1286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5" descr="https://img1.liveinternet.ru/images/attach/d/0/139/843/139843365_Safronov_IvGrs_gst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72" b="20565"/>
          <a:stretch/>
        </p:blipFill>
        <p:spPr bwMode="auto">
          <a:xfrm>
            <a:off x="3923928" y="3984308"/>
            <a:ext cx="1224136" cy="119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71185" y="5733256"/>
            <a:ext cx="27363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373216"/>
            <a:ext cx="504056" cy="1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1896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13841" y="5370685"/>
            <a:ext cx="504056" cy="1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1964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1185" y="5642664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Иван Сафронов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ервый Герой социалистического труда из Кузбасса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37845" y="5949280"/>
            <a:ext cx="273630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Русский филолог, автор знаменитого  толкового  словаря русского языка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290245" y="2996952"/>
            <a:ext cx="273630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Немецкий писатель, композитор, автор сказки «Щелкунчик и мышиный король»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75857" y="2996952"/>
            <a:ext cx="273630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Французский драматург, автор комедий «</a:t>
            </a:r>
            <a:r>
              <a:rPr lang="ru-RU" sz="1400" dirty="0" err="1" smtClean="0"/>
              <a:t>Сивильский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цирюль</a:t>
            </a:r>
            <a:r>
              <a:rPr lang="ru-RU" sz="1400" dirty="0" smtClean="0"/>
              <a:t>-ник» и «Женитьба Фигаро»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58210" y="5373216"/>
            <a:ext cx="93474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Кузбасс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3682"/>
            <a:ext cx="9144000" cy="6871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-144463"/>
            <a:ext cx="2843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СУРИКОВ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5" name="Picture 10" descr="https://cyrillitsa.ru/wp-content/uploads/2017/06/surikov_morozov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07"/>
          <a:stretch/>
        </p:blipFill>
        <p:spPr bwMode="auto">
          <a:xfrm>
            <a:off x="1" y="3845974"/>
            <a:ext cx="5849888" cy="28077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img-fotki.yandex.ru/get/53145/254850729.dc/0_1c5e82_ab817d_X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most-beauty.ru/wp-content/uploads/2020/03/Surik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61" r="8859" b="4093"/>
          <a:stretch/>
        </p:blipFill>
        <p:spPr bwMode="auto">
          <a:xfrm>
            <a:off x="6588224" y="646737"/>
            <a:ext cx="2517170" cy="2077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6200000">
            <a:off x="4868690" y="967516"/>
            <a:ext cx="2793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8284" y="25460"/>
            <a:ext cx="6070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января родился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художник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8063" y="6366195"/>
            <a:ext cx="520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Одна из самых известных картин: «Боярыня Морозова»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868055"/>
            <a:ext cx="3069432" cy="37856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t">
              <a:spcAft>
                <a:spcPts val="1200"/>
              </a:spcAft>
            </a:pPr>
            <a:r>
              <a:rPr lang="ru-RU" sz="1400" b="1" dirty="0" smtClean="0"/>
              <a:t>Потомок сибирского казака, родился и часто приезжал в Красноярск.</a:t>
            </a:r>
          </a:p>
          <a:p>
            <a:pPr lvl="0" fontAlgn="t">
              <a:spcAft>
                <a:spcPts val="1200"/>
              </a:spcAft>
            </a:pPr>
            <a:r>
              <a:rPr lang="ru-RU" sz="1400" b="1" dirty="0" smtClean="0"/>
              <a:t>Писал исторические полотна на основе событий русской истории.</a:t>
            </a:r>
          </a:p>
          <a:p>
            <a:pPr lvl="0">
              <a:spcAft>
                <a:spcPts val="1200"/>
              </a:spcAft>
            </a:pPr>
            <a:r>
              <a:rPr lang="ru-RU" sz="1400" b="1" dirty="0" smtClean="0"/>
              <a:t>Известные полотна: «Утро стрелецкой казни», «Боярыня Морозова», «Взятие снежного городка», «переход Суворова через Альпы», «Покорение Сибири Ермаком»</a:t>
            </a:r>
            <a:endParaRPr lang="ru-RU" sz="1400" b="1" dirty="0"/>
          </a:p>
          <a:p>
            <a:pPr lvl="0">
              <a:spcAft>
                <a:spcPts val="1200"/>
              </a:spcAft>
            </a:pPr>
            <a:r>
              <a:rPr lang="ru-RU" sz="1400" b="1" dirty="0" smtClean="0"/>
              <a:t>Одна из двух дочерей была </a:t>
            </a:r>
            <a:r>
              <a:rPr lang="ru-RU" sz="1400" b="1" dirty="0"/>
              <a:t>замужем за художником Петром </a:t>
            </a:r>
            <a:r>
              <a:rPr lang="ru-RU" sz="1400" b="1" dirty="0" err="1"/>
              <a:t>Кончаловским</a:t>
            </a:r>
            <a:r>
              <a:rPr lang="ru-RU" sz="1400" b="1" dirty="0"/>
              <a:t>. Правнуки Василия Сурикова: Никита Михалков и Андрей Кончаловский.</a:t>
            </a:r>
          </a:p>
        </p:txBody>
      </p:sp>
      <p:pic>
        <p:nvPicPr>
          <p:cNvPr id="4106" name="Picture 10" descr="https://apcnews.ru/images/BLOGI/Kultur/Surikov_Pokoreniye_Sibiri_Yermak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5" r="8264" b="7479"/>
          <a:stretch/>
        </p:blipFill>
        <p:spPr bwMode="auto">
          <a:xfrm>
            <a:off x="11461" y="695104"/>
            <a:ext cx="5838428" cy="29881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7163" y="3368693"/>
            <a:ext cx="281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«Покорение Сибири Ермаком»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62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 descr="https://img1.liveinternet.ru/images/attach/d/0/139/843/139843365_Safronov_IvGrs_gst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10"/>
          <a:stretch/>
        </p:blipFill>
        <p:spPr bwMode="auto">
          <a:xfrm>
            <a:off x="169298" y="540385"/>
            <a:ext cx="2458485" cy="330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zen_doc/1645803/pub_5df0efa1e4f39f00b16e61f0_5df1122174f1bc00ada22c4f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9"/>
          <a:stretch/>
        </p:blipFill>
        <p:spPr bwMode="auto">
          <a:xfrm>
            <a:off x="182522" y="4005064"/>
            <a:ext cx="3690185" cy="274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26.ifotki.info/org/f071ccdeda2004274ad2afc34568d0ba5f507d372912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910706" cy="274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018" y="1124744"/>
            <a:ext cx="6206850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Родился в 1898 году </a:t>
            </a:r>
            <a:r>
              <a:rPr lang="ru-RU" b="1" dirty="0"/>
              <a:t>в </a:t>
            </a:r>
            <a:r>
              <a:rPr lang="ru-RU" b="1" dirty="0" smtClean="0"/>
              <a:t>селе </a:t>
            </a:r>
            <a:r>
              <a:rPr lang="ru-RU" b="1" dirty="0" err="1" smtClean="0"/>
              <a:t>Ижморка</a:t>
            </a:r>
            <a:r>
              <a:rPr lang="ru-RU" b="1" dirty="0" smtClean="0"/>
              <a:t>. Получив железно-дорожное </a:t>
            </a:r>
            <a:r>
              <a:rPr lang="ru-RU" b="1" dirty="0"/>
              <a:t>образование трудился в паровозном депо </a:t>
            </a:r>
            <a:r>
              <a:rPr lang="ru-RU" b="1" dirty="0" smtClean="0"/>
              <a:t>станции Тайга</a:t>
            </a:r>
            <a:r>
              <a:rPr lang="ru-RU" b="1" dirty="0"/>
              <a:t>. Когда началась Великая Отечественная </a:t>
            </a:r>
            <a:r>
              <a:rPr lang="ru-RU" b="1" dirty="0" smtClean="0"/>
              <a:t>война  </a:t>
            </a:r>
            <a:r>
              <a:rPr lang="ru-RU" b="1" dirty="0"/>
              <a:t>и в депо пришли подростки и женщины, Сафронов </a:t>
            </a:r>
            <a:r>
              <a:rPr lang="ru-RU" b="1" dirty="0">
                <a:solidFill>
                  <a:srgbClr val="0070C0"/>
                </a:solidFill>
              </a:rPr>
              <a:t>сутками не покидал цеха, обучая новичков, передавая им свои знания, опыт.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Смог вместе с учениками сократить </a:t>
            </a:r>
            <a:r>
              <a:rPr lang="ru-RU" b="1" dirty="0">
                <a:solidFill>
                  <a:srgbClr val="0070C0"/>
                </a:solidFill>
              </a:rPr>
              <a:t>простой </a:t>
            </a:r>
            <a:r>
              <a:rPr lang="ru-RU" b="1" dirty="0" smtClean="0">
                <a:solidFill>
                  <a:srgbClr val="0070C0"/>
                </a:solidFill>
              </a:rPr>
              <a:t>паровозов на </a:t>
            </a:r>
            <a:r>
              <a:rPr lang="ru-RU" b="1" dirty="0">
                <a:solidFill>
                  <a:srgbClr val="0070C0"/>
                </a:solidFill>
              </a:rPr>
              <a:t>ремонте на 2,4 </a:t>
            </a:r>
            <a:r>
              <a:rPr lang="ru-RU" b="1" dirty="0" smtClean="0">
                <a:solidFill>
                  <a:srgbClr val="0070C0"/>
                </a:solidFill>
              </a:rPr>
              <a:t>часа!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 1943 году И.Г. Сафонову первому в </a:t>
            </a:r>
            <a:r>
              <a:rPr lang="ru-RU" b="1" dirty="0" smtClean="0">
                <a:solidFill>
                  <a:srgbClr val="FFFF00"/>
                </a:solidFill>
              </a:rPr>
              <a:t>Кемеровской </a:t>
            </a:r>
            <a:r>
              <a:rPr lang="ru-RU" b="1" dirty="0">
                <a:solidFill>
                  <a:srgbClr val="FFFF00"/>
                </a:solidFill>
              </a:rPr>
              <a:t>области было присвоено звание Героя Социалистического Труда.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57508"/>
            <a:ext cx="328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САФРОНОВ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0"/>
            <a:ext cx="9249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января родился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ГЕРОЙ ТРУДА ИЗ КУЗБАССА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3281" y="5994443"/>
            <a:ext cx="4860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Работал над созданием бронепоезда «Лунинец</a:t>
            </a:r>
            <a:r>
              <a:rPr lang="ru-RU" sz="1400" b="1" dirty="0">
                <a:solidFill>
                  <a:schemeClr val="bg1"/>
                </a:solidFill>
              </a:rPr>
              <a:t>», </a:t>
            </a:r>
            <a:r>
              <a:rPr lang="ru-RU" sz="1400" b="1" dirty="0" smtClean="0">
                <a:solidFill>
                  <a:schemeClr val="bg1"/>
                </a:solidFill>
              </a:rPr>
              <a:t>подготовленного ремонтниками 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локомотивного </a:t>
            </a:r>
            <a:r>
              <a:rPr lang="ru-RU" sz="1400" b="1" dirty="0">
                <a:solidFill>
                  <a:schemeClr val="bg1"/>
                </a:solidFill>
              </a:rPr>
              <a:t>депо Тайга. </a:t>
            </a:r>
          </a:p>
        </p:txBody>
      </p:sp>
    </p:spTree>
    <p:extLst>
      <p:ext uri="{BB962C8B-B14F-4D97-AF65-F5344CB8AC3E}">
        <p14:creationId xmlns:p14="http://schemas.microsoft.com/office/powerpoint/2010/main" xmlns="" val="223252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politikus.ru/uploads/posts/2016-01/1453647943_rossiya-morskoy-usta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6" t="7650" r="5335" b="14608"/>
          <a:stretch/>
        </p:blipFill>
        <p:spPr bwMode="auto">
          <a:xfrm>
            <a:off x="69210" y="882586"/>
            <a:ext cx="2918614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-1429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24 января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1213" r="83157" b="20003"/>
          <a:stretch/>
        </p:blipFill>
        <p:spPr bwMode="auto">
          <a:xfrm>
            <a:off x="355298" y="332656"/>
            <a:ext cx="1273477" cy="45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52118" y="33783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7197" y="2838579"/>
            <a:ext cx="590344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(Новокузнецк) состоялся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медицинских сестер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dirty="0"/>
              <a:t>Первые медсестры, подготовленные в Сталинском медицинском техникуме приступили к работе в медучреждениях. В настоящее время - </a:t>
            </a:r>
            <a:r>
              <a:rPr lang="ru-RU" b="1" dirty="0">
                <a:solidFill>
                  <a:srgbClr val="0070C0"/>
                </a:solidFill>
              </a:rPr>
              <a:t>Новокузнецкий филиал Кемеровского областного медицинского колледжа.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1787" y="882586"/>
            <a:ext cx="590344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утвердил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устав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Российской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Устав был составлен лично Петром </a:t>
            </a:r>
            <a:r>
              <a:rPr lang="en-US" dirty="0"/>
              <a:t>I </a:t>
            </a:r>
            <a:r>
              <a:rPr lang="ru-RU" dirty="0"/>
              <a:t>и состоял из 5 томов. </a:t>
            </a:r>
            <a:r>
              <a:rPr lang="ru-RU" dirty="0" smtClean="0"/>
              <a:t>Назывался «Устав </a:t>
            </a:r>
            <a:r>
              <a:rPr lang="ru-RU" dirty="0"/>
              <a:t>морской о всём, что касается к доброму управлению в бытность флота на море</a:t>
            </a:r>
            <a:r>
              <a:rPr lang="ru-RU" dirty="0" smtClean="0"/>
              <a:t>» и </a:t>
            </a:r>
            <a:r>
              <a:rPr lang="ru-RU" dirty="0"/>
              <a:t>до 1797 года служил </a:t>
            </a:r>
            <a:r>
              <a:rPr lang="ru-RU" b="1" dirty="0">
                <a:solidFill>
                  <a:srgbClr val="0070C0"/>
                </a:solidFill>
              </a:rPr>
              <a:t>основным руководящим документом для морского флота Российской империи.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783" y="2177639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1720</a:t>
            </a:r>
            <a:endParaRPr lang="ru-RU" b="1" dirty="0"/>
          </a:p>
        </p:txBody>
      </p:sp>
      <p:pic>
        <p:nvPicPr>
          <p:cNvPr id="6148" name="Picture 4" descr="https://upload-ca0451ed212bdd32f8d9e1cd64bf8c77.hb.bizmrg.com/resize_cache/81708/adf6c7c4f17be159cd06126245c8e725/iblock/923/9234a9f46dce59591ff2cbd4ef1a37fe/97f26ad9a3929eb47fbcc6a8e96821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7" r="3459"/>
          <a:stretch/>
        </p:blipFill>
        <p:spPr bwMode="auto">
          <a:xfrm>
            <a:off x="64621" y="2825612"/>
            <a:ext cx="2979792" cy="20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9217" y="4500572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1938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42181" y="5034082"/>
            <a:ext cx="590344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Подписано соглашение об условиях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Брэксита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Премьер-министр </a:t>
            </a:r>
            <a:r>
              <a:rPr lang="ru-RU" dirty="0"/>
              <a:t>Великобритании Борис Джонсон подписал соглашение об условиях выхода страны из Евросоюза (</a:t>
            </a:r>
            <a:r>
              <a:rPr lang="ru-RU" dirty="0" err="1"/>
              <a:t>Брексит</a:t>
            </a:r>
            <a:r>
              <a:rPr lang="ru-RU" dirty="0" smtClean="0"/>
              <a:t>). </a:t>
            </a:r>
            <a:r>
              <a:rPr lang="ru-RU" dirty="0"/>
              <a:t>Основанием для выхода послужил результат </a:t>
            </a:r>
            <a:r>
              <a:rPr lang="ru-RU" dirty="0" smtClean="0"/>
              <a:t>референдума </a:t>
            </a:r>
            <a:r>
              <a:rPr lang="ru-RU" dirty="0"/>
              <a:t>23 июня 2016 года, когда 51,9 % проголосовавших поддержали </a:t>
            </a:r>
            <a:r>
              <a:rPr lang="ru-RU" dirty="0" err="1" smtClean="0"/>
              <a:t>Брэксит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AutoShape 8" descr="https://www.neuways.com/wp-content/uploads/Brex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img.eurointegration.com.ua/images/doc/e/3/e34f190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8" r="1975" b="7325"/>
          <a:stretch/>
        </p:blipFill>
        <p:spPr bwMode="auto">
          <a:xfrm>
            <a:off x="89052" y="4993303"/>
            <a:ext cx="2976265" cy="18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4200" y="6416839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2020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003218" y="2897620"/>
            <a:ext cx="934743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Кузбасс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743852_8-phonoteka_org-p-fon-dlya-slaidov-russkii-yazik-8.jpg"/>
          <p:cNvPicPr>
            <a:picLocks noChangeAspect="1" noChangeArrowheads="1"/>
          </p:cNvPicPr>
          <p:nvPr/>
        </p:nvPicPr>
        <p:blipFill>
          <a:blip r:embed="rId2" cstate="print"/>
          <a:srcRect l="7011" t="4256" r="7856" b="4957"/>
          <a:stretch>
            <a:fillRect/>
          </a:stretch>
        </p:blipFill>
        <p:spPr bwMode="auto">
          <a:xfrm>
            <a:off x="-1" y="0"/>
            <a:ext cx="910828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08177" y="788511"/>
            <a:ext cx="7376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Неделя русского языка, литературы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иностранных языков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1916832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23 по 28 января)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492896"/>
            <a:ext cx="4536504" cy="3528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Вы можете принять участие  в мероприятиях:</a:t>
            </a:r>
          </a:p>
          <a:p>
            <a:r>
              <a:rPr lang="ru-RU" sz="1600" dirty="0" smtClean="0"/>
              <a:t>- Конкурс  «Грамотей школы»</a:t>
            </a:r>
          </a:p>
          <a:p>
            <a:r>
              <a:rPr lang="ru-RU" sz="1600" dirty="0" smtClean="0"/>
              <a:t>- Конкурс  «Знаток языка»</a:t>
            </a:r>
          </a:p>
          <a:p>
            <a:r>
              <a:rPr lang="ru-RU" sz="1600" dirty="0" smtClean="0"/>
              <a:t>- Конкурс «</a:t>
            </a:r>
            <a:r>
              <a:rPr lang="ru-RU" sz="1600" dirty="0" err="1" smtClean="0"/>
              <a:t>Калиграф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- Викторина «Красна речь пословицей»</a:t>
            </a:r>
          </a:p>
          <a:p>
            <a:r>
              <a:rPr lang="ru-RU" sz="1600" dirty="0" smtClean="0"/>
              <a:t>- Конкурс мини-проектов:</a:t>
            </a:r>
          </a:p>
          <a:p>
            <a:r>
              <a:rPr lang="ru-RU" sz="1600" dirty="0" smtClean="0"/>
              <a:t>5-6 </a:t>
            </a:r>
            <a:r>
              <a:rPr lang="ru-RU" sz="1600" dirty="0" err="1" smtClean="0"/>
              <a:t>кл</a:t>
            </a:r>
            <a:r>
              <a:rPr lang="ru-RU" sz="1600" dirty="0" smtClean="0"/>
              <a:t>  – Тим Собакин</a:t>
            </a:r>
          </a:p>
          <a:p>
            <a:r>
              <a:rPr lang="ru-RU" sz="1600" dirty="0" smtClean="0"/>
              <a:t>7-8 </a:t>
            </a:r>
            <a:r>
              <a:rPr lang="ru-RU" sz="1600" dirty="0" err="1" smtClean="0"/>
              <a:t>кл</a:t>
            </a:r>
            <a:r>
              <a:rPr lang="ru-RU" sz="1600" dirty="0" smtClean="0"/>
              <a:t> – Василий  Жуковский, Джордж Гордон Байрон</a:t>
            </a:r>
          </a:p>
          <a:p>
            <a:r>
              <a:rPr lang="ru-RU" sz="1600" dirty="0" smtClean="0"/>
              <a:t>9-11 </a:t>
            </a:r>
            <a:r>
              <a:rPr lang="ru-RU" sz="1600" dirty="0" err="1" smtClean="0"/>
              <a:t>кл</a:t>
            </a:r>
            <a:r>
              <a:rPr lang="ru-RU" sz="1600" dirty="0" smtClean="0"/>
              <a:t> – Василий Суриков, Джордж Гордон Байрон</a:t>
            </a:r>
          </a:p>
          <a:p>
            <a:r>
              <a:rPr lang="ru-RU" sz="1600" dirty="0" smtClean="0"/>
              <a:t>- Конкурс  чтецов (стихи о русском языке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s://tinaomos.news/upload/resize_cache/iblock/5ca/300_0_1/5cac416b5789a7afe18560bf2c0d5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84907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112474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января 1776 года родился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писатель Эрнст Теодор Амадей Гофман – автор знаменитой сказки «Щелкунчик и мышиный король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489654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КАЛЕНДАРЬ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rgbClr val="12546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7490" t="4896" r="15376" b="559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2967335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МОТИВАШКИ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253335" y="296733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МОТИВАШКИ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intex-press.by/wp-content/uploads/2021/10/i.ytimg_.com_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6" r="22418"/>
          <a:stretch/>
        </p:blipFill>
        <p:spPr bwMode="auto">
          <a:xfrm>
            <a:off x="-1" y="738019"/>
            <a:ext cx="9144001" cy="60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512" y="274683"/>
            <a:ext cx="8650974" cy="463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512" y="238104"/>
            <a:ext cx="1255885" cy="4999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0"/>
            <a:ext cx="5670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62162" y="4581128"/>
            <a:ext cx="5419673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Сатурне и Юпитере идут дожди из алмазов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7268</TotalTime>
  <Words>471</Words>
  <Application>Microsoft Office PowerPoint</Application>
  <PresentationFormat>Экран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328</cp:revision>
  <dcterms:created xsi:type="dcterms:W3CDTF">2021-10-24T16:42:20Z</dcterms:created>
  <dcterms:modified xsi:type="dcterms:W3CDTF">2023-01-24T02:34:47Z</dcterms:modified>
</cp:coreProperties>
</file>