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71" r:id="rId3"/>
    <p:sldId id="281" r:id="rId4"/>
    <p:sldId id="272" r:id="rId5"/>
    <p:sldId id="282" r:id="rId6"/>
    <p:sldId id="283" r:id="rId7"/>
    <p:sldId id="284" r:id="rId8"/>
    <p:sldId id="275" r:id="rId9"/>
    <p:sldId id="267" r:id="rId10"/>
    <p:sldId id="285" r:id="rId11"/>
    <p:sldId id="287" r:id="rId12"/>
    <p:sldId id="288" r:id="rId13"/>
    <p:sldId id="289" r:id="rId14"/>
    <p:sldId id="290" r:id="rId15"/>
    <p:sldId id="291" r:id="rId16"/>
    <p:sldId id="280" r:id="rId17"/>
    <p:sldId id="29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172" autoAdjust="0"/>
    <p:restoredTop sz="94676" autoAdjust="0"/>
  </p:normalViewPr>
  <p:slideViewPr>
    <p:cSldViewPr>
      <p:cViewPr>
        <p:scale>
          <a:sx n="110" d="100"/>
          <a:sy n="110" d="100"/>
        </p:scale>
        <p:origin x="-18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E4052-DCE2-4ADD-9E3F-6B0B57A5EDD6}" type="doc">
      <dgm:prSet loTypeId="urn:microsoft.com/office/officeart/2005/8/layout/pyramid2" loCatId="pyramid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27DC1F-53C6-4B95-80AA-B8A8CCFA1313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Индивидуальные особенности детей</a:t>
          </a:r>
        </a:p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Длительное время, лишние действия(движения)</a:t>
          </a:r>
        </a:p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Отсутствие визуализации в группах к эвакуационному выходу</a:t>
          </a:r>
        </a:p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Риск получения травмы</a:t>
          </a:r>
        </a:p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Отсутствие ребенка во время проведения инструктажа</a:t>
          </a:r>
        </a:p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Дети долго строятся к месту сбора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957A7BD-F557-4DD7-B9E7-3F0CBE3F0695}" type="parTrans" cxnId="{C2C597CA-B919-4726-A767-A6C9BDB4CBBD}">
      <dgm:prSet/>
      <dgm:spPr/>
      <dgm:t>
        <a:bodyPr/>
        <a:lstStyle/>
        <a:p>
          <a:endParaRPr lang="ru-RU"/>
        </a:p>
      </dgm:t>
    </dgm:pt>
    <dgm:pt modelId="{CE1F448A-410D-4C3B-A488-887BA2064898}" type="sibTrans" cxnId="{C2C597CA-B919-4726-A767-A6C9BDB4CBBD}">
      <dgm:prSet/>
      <dgm:spPr/>
      <dgm:t>
        <a:bodyPr/>
        <a:lstStyle/>
        <a:p>
          <a:endParaRPr lang="ru-RU"/>
        </a:p>
      </dgm:t>
    </dgm:pt>
    <dgm:pt modelId="{28238E35-FB65-477A-B106-86040F79D072}">
      <dgm:prSet phldrT="[Текст]" custT="1"/>
      <dgm:spPr>
        <a:noFill/>
        <a:ln>
          <a:noFill/>
        </a:ln>
      </dgm:spPr>
      <dgm:t>
        <a:bodyPr/>
        <a:lstStyle/>
        <a:p>
          <a:endParaRPr lang="ru-RU" sz="1800" dirty="0"/>
        </a:p>
      </dgm:t>
    </dgm:pt>
    <dgm:pt modelId="{91433FE4-D0E8-41D2-B468-9CB72C17AE4A}" type="sibTrans" cxnId="{8F2F9B55-228E-4FBF-A0CD-21C3DDE0A115}">
      <dgm:prSet/>
      <dgm:spPr/>
      <dgm:t>
        <a:bodyPr/>
        <a:lstStyle/>
        <a:p>
          <a:endParaRPr lang="ru-RU"/>
        </a:p>
      </dgm:t>
    </dgm:pt>
    <dgm:pt modelId="{96B9765F-CCAC-4D12-A8E3-1BE1F76FFF2D}" type="parTrans" cxnId="{8F2F9B55-228E-4FBF-A0CD-21C3DDE0A115}">
      <dgm:prSet/>
      <dgm:spPr/>
      <dgm:t>
        <a:bodyPr/>
        <a:lstStyle/>
        <a:p>
          <a:endParaRPr lang="ru-RU"/>
        </a:p>
      </dgm:t>
    </dgm:pt>
    <dgm:pt modelId="{A80F646D-A8C6-4E63-A353-927887E6C872}" type="pres">
      <dgm:prSet presAssocID="{5F5E4052-DCE2-4ADD-9E3F-6B0B57A5EDD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E57E39F-BADE-4ACB-9F3C-E18F1A7CA45A}" type="pres">
      <dgm:prSet presAssocID="{5F5E4052-DCE2-4ADD-9E3F-6B0B57A5EDD6}" presName="pyramid" presStyleLbl="node1" presStyleIdx="0" presStyleCnt="1" custLinFactNeighborX="11812" custLinFactNeighborY="602"/>
      <dgm:spPr>
        <a:solidFill>
          <a:schemeClr val="bg1">
            <a:alpha val="0"/>
          </a:schemeClr>
        </a:solidFill>
        <a:effectLst/>
        <a:scene3d>
          <a:camera prst="orthographicFront"/>
          <a:lightRig rig="chilly" dir="t"/>
        </a:scene3d>
        <a:sp3d prstMaterial="translucentPowder"/>
      </dgm:spPr>
    </dgm:pt>
    <dgm:pt modelId="{91F7DC91-E5B4-4297-94D3-F315014CAEE9}" type="pres">
      <dgm:prSet presAssocID="{5F5E4052-DCE2-4ADD-9E3F-6B0B57A5EDD6}" presName="theList" presStyleCnt="0"/>
      <dgm:spPr/>
    </dgm:pt>
    <dgm:pt modelId="{9621F9C6-C0E1-4CD0-A6FC-A9EA456B6CC2}" type="pres">
      <dgm:prSet presAssocID="{28238E35-FB65-477A-B106-86040F79D072}" presName="aNode" presStyleLbl="fgAcc1" presStyleIdx="0" presStyleCnt="2" custScaleX="124790" custLinFactY="-18930" custLinFactNeighborX="3171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B3551-0002-4BB5-A65A-E86BCA1FE7FF}" type="pres">
      <dgm:prSet presAssocID="{28238E35-FB65-477A-B106-86040F79D072}" presName="aSpace" presStyleCnt="0"/>
      <dgm:spPr/>
    </dgm:pt>
    <dgm:pt modelId="{BF3B5391-D27E-4888-AD01-EB5D9A335F30}" type="pres">
      <dgm:prSet presAssocID="{B527DC1F-53C6-4B95-80AA-B8A8CCFA1313}" presName="aNode" presStyleLbl="fgAcc1" presStyleIdx="1" presStyleCnt="2" custScaleX="135762" custScaleY="82244" custLinFactY="28811" custLinFactNeighborX="1857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66A86-183D-4AD2-9527-42973D8E36A3}" type="pres">
      <dgm:prSet presAssocID="{B527DC1F-53C6-4B95-80AA-B8A8CCFA1313}" presName="aSpace" presStyleCnt="0"/>
      <dgm:spPr/>
    </dgm:pt>
  </dgm:ptLst>
  <dgm:cxnLst>
    <dgm:cxn modelId="{8F2F9B55-228E-4FBF-A0CD-21C3DDE0A115}" srcId="{5F5E4052-DCE2-4ADD-9E3F-6B0B57A5EDD6}" destId="{28238E35-FB65-477A-B106-86040F79D072}" srcOrd="0" destOrd="0" parTransId="{96B9765F-CCAC-4D12-A8E3-1BE1F76FFF2D}" sibTransId="{91433FE4-D0E8-41D2-B468-9CB72C17AE4A}"/>
    <dgm:cxn modelId="{C2C597CA-B919-4726-A767-A6C9BDB4CBBD}" srcId="{5F5E4052-DCE2-4ADD-9E3F-6B0B57A5EDD6}" destId="{B527DC1F-53C6-4B95-80AA-B8A8CCFA1313}" srcOrd="1" destOrd="0" parTransId="{A957A7BD-F557-4DD7-B9E7-3F0CBE3F0695}" sibTransId="{CE1F448A-410D-4C3B-A488-887BA2064898}"/>
    <dgm:cxn modelId="{6D58ACCB-F324-4485-A780-FB3313E0BCBA}" type="presOf" srcId="{28238E35-FB65-477A-B106-86040F79D072}" destId="{9621F9C6-C0E1-4CD0-A6FC-A9EA456B6CC2}" srcOrd="0" destOrd="0" presId="urn:microsoft.com/office/officeart/2005/8/layout/pyramid2"/>
    <dgm:cxn modelId="{CA59376A-FAC0-4D39-B860-F19F649D4CCD}" type="presOf" srcId="{B527DC1F-53C6-4B95-80AA-B8A8CCFA1313}" destId="{BF3B5391-D27E-4888-AD01-EB5D9A335F30}" srcOrd="0" destOrd="0" presId="urn:microsoft.com/office/officeart/2005/8/layout/pyramid2"/>
    <dgm:cxn modelId="{9C7B83C2-930F-4F72-BC6F-4617F6344AA8}" type="presOf" srcId="{5F5E4052-DCE2-4ADD-9E3F-6B0B57A5EDD6}" destId="{A80F646D-A8C6-4E63-A353-927887E6C872}" srcOrd="0" destOrd="0" presId="urn:microsoft.com/office/officeart/2005/8/layout/pyramid2"/>
    <dgm:cxn modelId="{F61DA395-C171-4ED9-B550-284DC025D4C7}" type="presParOf" srcId="{A80F646D-A8C6-4E63-A353-927887E6C872}" destId="{BE57E39F-BADE-4ACB-9F3C-E18F1A7CA45A}" srcOrd="0" destOrd="0" presId="urn:microsoft.com/office/officeart/2005/8/layout/pyramid2"/>
    <dgm:cxn modelId="{589ABD2F-5FBC-46B2-94D9-6A664A467DD0}" type="presParOf" srcId="{A80F646D-A8C6-4E63-A353-927887E6C872}" destId="{91F7DC91-E5B4-4297-94D3-F315014CAEE9}" srcOrd="1" destOrd="0" presId="urn:microsoft.com/office/officeart/2005/8/layout/pyramid2"/>
    <dgm:cxn modelId="{1CDD5018-EC60-426D-AD87-7EF9208D1743}" type="presParOf" srcId="{91F7DC91-E5B4-4297-94D3-F315014CAEE9}" destId="{9621F9C6-C0E1-4CD0-A6FC-A9EA456B6CC2}" srcOrd="0" destOrd="0" presId="urn:microsoft.com/office/officeart/2005/8/layout/pyramid2"/>
    <dgm:cxn modelId="{46FD3770-F2FE-4009-9F24-723BFDEA6F81}" type="presParOf" srcId="{91F7DC91-E5B4-4297-94D3-F315014CAEE9}" destId="{C0AB3551-0002-4BB5-A65A-E86BCA1FE7FF}" srcOrd="1" destOrd="0" presId="urn:microsoft.com/office/officeart/2005/8/layout/pyramid2"/>
    <dgm:cxn modelId="{38676610-C39E-4880-B931-07146F09FF14}" type="presParOf" srcId="{91F7DC91-E5B4-4297-94D3-F315014CAEE9}" destId="{BF3B5391-D27E-4888-AD01-EB5D9A335F30}" srcOrd="2" destOrd="0" presId="urn:microsoft.com/office/officeart/2005/8/layout/pyramid2"/>
    <dgm:cxn modelId="{DC60840C-21F7-4391-AF31-E26D9FC4B211}" type="presParOf" srcId="{91F7DC91-E5B4-4297-94D3-F315014CAEE9}" destId="{BDF66A86-183D-4AD2-9527-42973D8E36A3}" srcOrd="3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7E39F-BADE-4ACB-9F3C-E18F1A7CA45A}">
      <dsp:nvSpPr>
        <dsp:cNvPr id="0" name=""/>
        <dsp:cNvSpPr/>
      </dsp:nvSpPr>
      <dsp:spPr>
        <a:xfrm>
          <a:off x="1702829" y="0"/>
          <a:ext cx="5272360" cy="5272360"/>
        </a:xfrm>
        <a:prstGeom prst="triangle">
          <a:avLst/>
        </a:prstGeom>
        <a:solidFill>
          <a:schemeClr val="bg1">
            <a:alpha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1F9C6-C0E1-4CD0-A6FC-A9EA456B6CC2}">
      <dsp:nvSpPr>
        <dsp:cNvPr id="0" name=""/>
        <dsp:cNvSpPr/>
      </dsp:nvSpPr>
      <dsp:spPr>
        <a:xfrm>
          <a:off x="4352735" y="0"/>
          <a:ext cx="4276595" cy="2034801"/>
        </a:xfrm>
        <a:prstGeom prst="round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452066" y="99331"/>
        <a:ext cx="4077933" cy="1836139"/>
      </dsp:txXfrm>
    </dsp:sp>
    <dsp:sp modelId="{BF3B5391-D27E-4888-AD01-EB5D9A335F30}">
      <dsp:nvSpPr>
        <dsp:cNvPr id="0" name=""/>
        <dsp:cNvSpPr/>
      </dsp:nvSpPr>
      <dsp:spPr>
        <a:xfrm>
          <a:off x="3714313" y="3598857"/>
          <a:ext cx="4652609" cy="1673502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Индивидуальные особенности детей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Длительное время, лишние действия(движения)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Отсутствие визуализации в группах к эвакуационному выходу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Риск получения травмы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Отсутствие ребенка во время проведения инструктажа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Дети долго строятся к месту сбора</a:t>
          </a:r>
          <a:endParaRPr lang="ru-RU" sz="1200" kern="1200" dirty="0"/>
        </a:p>
      </dsp:txBody>
      <dsp:txXfrm>
        <a:off x="3796007" y="3680551"/>
        <a:ext cx="4489221" cy="1510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37658-C892-4253-A538-3FFE9573E55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F45E5-89ED-4FC1-9374-4CA105D012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708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F45E5-89ED-4FC1-9374-4CA105D0128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2135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F45E5-89ED-4FC1-9374-4CA105D0128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6855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B27E9-72B3-45D7-93F4-4DC8B0148F7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766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F45E5-89ED-4FC1-9374-4CA105D0128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7511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F45E5-89ED-4FC1-9374-4CA105D0128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495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0F2E9-A969-4E2B-8BAB-C59AA2C5670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FD8F-106D-4B57-952C-3DA5C804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0F2E9-A969-4E2B-8BAB-C59AA2C5670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FD8F-106D-4B57-952C-3DA5C804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0F2E9-A969-4E2B-8BAB-C59AA2C5670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FD8F-106D-4B57-952C-3DA5C804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0F2E9-A969-4E2B-8BAB-C59AA2C5670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FD8F-106D-4B57-952C-3DA5C804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0F2E9-A969-4E2B-8BAB-C59AA2C5670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FD8F-106D-4B57-952C-3DA5C804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0F2E9-A969-4E2B-8BAB-C59AA2C5670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FD8F-106D-4B57-952C-3DA5C804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0F2E9-A969-4E2B-8BAB-C59AA2C5670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FD8F-106D-4B57-952C-3DA5C804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0F2E9-A969-4E2B-8BAB-C59AA2C5670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FD8F-106D-4B57-952C-3DA5C804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0F2E9-A969-4E2B-8BAB-C59AA2C5670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FD8F-106D-4B57-952C-3DA5C804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0F2E9-A969-4E2B-8BAB-C59AA2C5670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FD8F-106D-4B57-952C-3DA5C804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0F2E9-A969-4E2B-8BAB-C59AA2C5670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5CFD8F-106D-4B57-952C-3DA5C804B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A20F2E9-A969-4E2B-8BAB-C59AA2C5670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65CFD8F-106D-4B57-952C-3DA5C804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695" y="548680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«Елыкаевская СОШ»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201610"/>
            <a:ext cx="6143668" cy="306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ПРОЕКТ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«Совершенствование процесса организации и проведения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эвакуации из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здания дошкольных групп в холодное время года»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Шаг 7: КАРТИРОВАНИЕ ЦЕЛЕВОГО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СОСТОЯНИЯ КПСЦ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будущего состояния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68" t="26415" r="18067" b="12453"/>
          <a:stretch/>
        </p:blipFill>
        <p:spPr bwMode="auto">
          <a:xfrm>
            <a:off x="467544" y="1700808"/>
            <a:ext cx="824387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34076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01.09.2022 г 				ВВП 6 мин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94085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357166"/>
            <a:ext cx="4180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Шаг8</a:t>
            </a:r>
            <a:r>
              <a:rPr lang="ru-RU" b="1" dirty="0" smtClean="0"/>
              <a:t>: ДИАГРАММА </a:t>
            </a:r>
            <a:r>
              <a:rPr lang="ru-RU" b="1" dirty="0"/>
              <a:t>СПАГЕТТИ</a:t>
            </a:r>
            <a:endParaRPr lang="ru-RU" dirty="0"/>
          </a:p>
        </p:txBody>
      </p:sp>
      <p:pic>
        <p:nvPicPr>
          <p:cNvPr id="4" name="Picture 2" descr="C:\Users\Школа Елыкаево\Pictures\ControlCenter4\Scan\Скан_20221031.png"/>
          <p:cNvPicPr>
            <a:picLocks noChangeAspect="1" noChangeArrowheads="1"/>
          </p:cNvPicPr>
          <p:nvPr/>
        </p:nvPicPr>
        <p:blipFill>
          <a:blip r:embed="rId2"/>
          <a:srcRect l="8531" t="32195" r="5450" b="4521"/>
          <a:stretch>
            <a:fillRect/>
          </a:stretch>
        </p:blipFill>
        <p:spPr bwMode="auto">
          <a:xfrm>
            <a:off x="500034" y="642918"/>
            <a:ext cx="8215370" cy="3043236"/>
          </a:xfrm>
          <a:prstGeom prst="rect">
            <a:avLst/>
          </a:prstGeom>
          <a:noFill/>
        </p:spPr>
      </p:pic>
      <p:pic>
        <p:nvPicPr>
          <p:cNvPr id="5" name="Picture 3" descr="C:\Users\Школа Елыкаево\Pictures\ControlCenter4\Scan\Скан_20221031 (2).png"/>
          <p:cNvPicPr>
            <a:picLocks noChangeAspect="1" noChangeArrowheads="1"/>
          </p:cNvPicPr>
          <p:nvPr/>
        </p:nvPicPr>
        <p:blipFill>
          <a:blip r:embed="rId3"/>
          <a:srcRect l="10790" t="55970" r="1353" b="4070"/>
          <a:stretch>
            <a:fillRect/>
          </a:stretch>
        </p:blipFill>
        <p:spPr bwMode="auto">
          <a:xfrm>
            <a:off x="642910" y="3767144"/>
            <a:ext cx="8143932" cy="2805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0886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Шаг 8: ХРОНОМЕТРАЖ ТЕКУЩЕГО </a:t>
            </a:r>
            <a:r>
              <a:rPr lang="ru-RU" b="1" dirty="0" smtClean="0"/>
              <a:t>СОСТОЯНИЯ 31.10.2021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9745304"/>
              </p:ext>
            </p:extLst>
          </p:nvPr>
        </p:nvGraphicFramePr>
        <p:xfrm>
          <a:off x="611560" y="1052736"/>
          <a:ext cx="7920879" cy="509090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82082"/>
                <a:gridCol w="1468975"/>
                <a:gridCol w="1469803"/>
                <a:gridCol w="1469803"/>
                <a:gridCol w="1530216"/>
              </a:tblGrid>
              <a:tr h="42016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мероприятий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показатель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</a:tr>
              <a:tr h="2321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Старшая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Младшая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</a:tr>
              <a:tr h="2321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</a:tr>
              <a:tr h="232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эвакуации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сигнала тревоги, сбор детей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сек.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сек.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сек.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сек.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мин. 30 сек.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мин. 23 сек.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мин. 10 сек.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мин. 17 сек.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мин.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 сек.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</a:tr>
              <a:tr h="1050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Одевание детей в приемной, построение возле эвакуационного выхода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мин. 35 сек.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м 35 сек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м 20 сек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1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Движение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безопасному пути эвакуации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мин. 10 сек.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мин. 26 сек.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мин. 35 сек.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97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Построение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 месту сбора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мин. 10 сек.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мин. 10 сек.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мин. 10 сек.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0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Путь детей от здания к месту сбора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мин.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17 сек.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мин.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17 сек.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мин.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17 сек.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1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Проверка детей по списку (перекличка)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мин.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мин.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мин.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1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Доклад руководителю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сек.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сек.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сек.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время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мин. 7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сек.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мин. 23 сек.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мин. 17 сек.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м 36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73" marR="620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22549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Шаг 8 : ХРОНОМЕТРАЖ ЦЕЛЕВОГО </a:t>
            </a:r>
            <a:r>
              <a:rPr lang="ru-RU" b="1" dirty="0" smtClean="0"/>
              <a:t>СОСТОЯНИЯ 01.09.2022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98" t="26164" r="19434" b="21929"/>
          <a:stretch/>
        </p:blipFill>
        <p:spPr bwMode="auto">
          <a:xfrm>
            <a:off x="467544" y="1484784"/>
            <a:ext cx="817262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88433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9336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Шаг </a:t>
            </a:r>
            <a:r>
              <a:rPr lang="ru-RU" b="1" dirty="0" smtClean="0"/>
              <a:t>9 </a:t>
            </a:r>
            <a:r>
              <a:rPr lang="ru-RU" b="1" dirty="0"/>
              <a:t>: </a:t>
            </a:r>
            <a:r>
              <a:rPr lang="ru-RU" b="1" dirty="0" smtClean="0"/>
              <a:t>ПЛАН МЕРОПРИЯТИЙ РЕШЕНИЯ ПРОБЛЕМ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4871920"/>
              </p:ext>
            </p:extLst>
          </p:nvPr>
        </p:nvGraphicFramePr>
        <p:xfrm>
          <a:off x="539552" y="1052736"/>
          <a:ext cx="7920880" cy="5040559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660499"/>
                <a:gridCol w="1985345"/>
                <a:gridCol w="1985345"/>
                <a:gridCol w="1253653"/>
                <a:gridCol w="1036038"/>
              </a:tblGrid>
              <a:tr h="521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Название проблемы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28" marR="685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Коренная причина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28" marR="685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Мероприятие по устранению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28" marR="685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Ответственные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28" marR="685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Сроки 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выполнения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28" marR="68528" marT="0" marB="0"/>
                </a:tc>
              </a:tr>
              <a:tr h="869062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Длительный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процесс сборавоспитанников для тренировочной эвакуации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8" marR="685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Дети не знаю последовательности одевания при эвакуации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28" marR="685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Разработать визуальный алгоритм одевания воспитанников при эвакуации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28" marR="685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28" marR="68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8" marR="68528" marT="0" marB="0"/>
                </a:tc>
              </a:tr>
              <a:tr h="8690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Индивидуальные особенности детей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28" marR="685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Проведение бесед с детьми по проведению тренировочной эвакуации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28" marR="685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Воспитатели всех возрастных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групп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28" marR="68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8" marR="68528" marT="0" marB="0"/>
                </a:tc>
              </a:tr>
              <a:tr h="1042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Отсутствует визуальный (зрительный) ориентир к эвакуационному выходу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28" marR="685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Нанести в каждой группе визуальную разметку к эвакуационному выходу для воспитанников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28" marR="685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Воспитатели всех возрастных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групп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28" marR="68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8" marR="68528" marT="0" marB="0"/>
                </a:tc>
              </a:tr>
              <a:tr h="86906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Превышение нормативного времени эвакуации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8" marR="685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Дети долго спускаются по внешней эвакуационной лестнице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28" marR="685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Проведение бесед с детьми по проведению тренировочной эвакуации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28" marR="685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Воспитатели всех возрастных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групп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28" marR="68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8" marR="68528" marT="0" marB="0"/>
                </a:tc>
              </a:tr>
              <a:tr h="8690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Дети долго строятся к месту сбора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28" marR="685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Проведение бесед с детьми по проведению тренировочной эвакуации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28" marR="685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Воспитатели всех возрастных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групп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28" marR="68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8" marR="6852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24770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548680"/>
            <a:ext cx="159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Чек-листы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92217" y="3244334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Визуализация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298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39552" y="445122"/>
            <a:ext cx="3931920" cy="7921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Было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557082" y="476329"/>
            <a:ext cx="3931920" cy="7921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Стало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066" t="25807" r="35503" b="12694"/>
          <a:stretch/>
        </p:blipFill>
        <p:spPr bwMode="auto">
          <a:xfrm>
            <a:off x="683568" y="1484784"/>
            <a:ext cx="2520280" cy="317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293" t="24414" r="37090" b="11089"/>
          <a:stretch/>
        </p:blipFill>
        <p:spPr bwMode="auto">
          <a:xfrm>
            <a:off x="1315145" y="2060848"/>
            <a:ext cx="2261176" cy="32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066" t="21094" r="37090" b="16331"/>
          <a:stretch/>
        </p:blipFill>
        <p:spPr bwMode="auto">
          <a:xfrm>
            <a:off x="2267744" y="2564904"/>
            <a:ext cx="2188810" cy="2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46" t="26562" r="28477" b="18164"/>
          <a:stretch/>
        </p:blipFill>
        <p:spPr bwMode="auto">
          <a:xfrm>
            <a:off x="4779377" y="1412776"/>
            <a:ext cx="3058823" cy="2248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839" t="24193" r="36183" b="32057"/>
          <a:stretch/>
        </p:blipFill>
        <p:spPr bwMode="auto">
          <a:xfrm>
            <a:off x="5616598" y="3212976"/>
            <a:ext cx="3002087" cy="2737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7376496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2080" y="3244334"/>
            <a:ext cx="315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562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35889830"/>
              </p:ext>
            </p:extLst>
          </p:nvPr>
        </p:nvGraphicFramePr>
        <p:xfrm>
          <a:off x="351335" y="836712"/>
          <a:ext cx="8203603" cy="55926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8777">
                  <a:extLst>
                    <a:ext uri="{9D8B030D-6E8A-4147-A177-3AD203B41FA5}">
                      <a16:colId xmlns="" xmlns:a16="http://schemas.microsoft.com/office/drawing/2014/main" val="234465894"/>
                    </a:ext>
                  </a:extLst>
                </a:gridCol>
                <a:gridCol w="2974826">
                  <a:extLst>
                    <a:ext uri="{9D8B030D-6E8A-4147-A177-3AD203B41FA5}">
                      <a16:colId xmlns="" xmlns:a16="http://schemas.microsoft.com/office/drawing/2014/main" val="88888658"/>
                    </a:ext>
                  </a:extLst>
                </a:gridCol>
              </a:tblGrid>
              <a:tr h="218978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«УТВЕРЖДАЮ»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Директор МБОУ «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Елыкаевская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СОШ»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________О.В.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Кошкарева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Общие данные:</a:t>
                      </a:r>
                    </a:p>
                    <a:p>
                      <a:r>
                        <a:rPr lang="ru-RU" sz="11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Заказчик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: Директор 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Елыкаевская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СОШ»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Кошкарева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О.В.</a:t>
                      </a:r>
                      <a:endParaRPr lang="ru-RU" sz="11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Процесс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1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проведения учебной эвакуации по пожарной безопасности с воспитанниками дошкольных групп</a:t>
                      </a:r>
                      <a:endParaRPr kumimoji="0" lang="en-US" sz="11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Граница процесса: </a:t>
                      </a:r>
                      <a:r>
                        <a:rPr kumimoji="0" lang="ru-RU" sz="11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получения команды до сдачи отчета.</a:t>
                      </a:r>
                      <a:endParaRPr kumimoji="0" lang="en-US" sz="11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1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  <a:r>
                        <a:rPr kumimoji="0" lang="en-US" sz="11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Лобачева И.С. </a:t>
                      </a:r>
                      <a:endParaRPr kumimoji="0" lang="en-US" sz="11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Команда проекта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1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Лобачева И.С., Полякова А.В., </a:t>
                      </a:r>
                      <a:r>
                        <a:rPr kumimoji="0" lang="ru-RU" sz="11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Тузова</a:t>
                      </a:r>
                      <a:r>
                        <a:rPr kumimoji="0" lang="ru-RU" sz="11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Е.Ю., </a:t>
                      </a:r>
                      <a:r>
                        <a:rPr kumimoji="0" lang="ru-RU" sz="11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Беткер</a:t>
                      </a:r>
                      <a:r>
                        <a:rPr kumimoji="0" lang="ru-RU" sz="11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Г.Ф., Харина С.М.</a:t>
                      </a:r>
                      <a:endParaRPr lang="ru-RU" sz="11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Обоснование: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kumimoji="0" lang="en-US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2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Слабо организованная работа сотрудников по организации проведения учебной пожарной эвакуации с воспитанниками дошкольных групп.</a:t>
                      </a:r>
                    </a:p>
                    <a:p>
                      <a:pPr lvl="0"/>
                      <a:r>
                        <a:rPr kumimoji="0" lang="ru-RU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Затраты длительного времени на организацию воспитанников во время проведения учебной пожарной эвакуации.</a:t>
                      </a:r>
                    </a:p>
                    <a:p>
                      <a:endParaRPr lang="ru-RU" sz="1100" b="1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62264923"/>
                  </a:ext>
                </a:extLst>
              </a:tr>
              <a:tr h="3321924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Цели и эффекты:</a:t>
                      </a:r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r>
                        <a:rPr lang="ru-RU" sz="1100" b="1" dirty="0" smtClean="0"/>
                        <a:t>Эффекты</a:t>
                      </a:r>
                      <a:r>
                        <a:rPr lang="ru-RU" sz="1100" dirty="0" smtClean="0"/>
                        <a:t>: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знаний и навыков безопасного поведения и практической отработки четких действий в ходе эвакуации.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времени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организации проведения учебной пожарной эвакуации с воспитанниками дошкольных групп, уменьшение времени на проведение учебной эвакуации.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Сроки: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lvl="0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Защита карточки проекта «</a:t>
                      </a:r>
                      <a:r>
                        <a:rPr kumimoji="0"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01» ноября  </a:t>
                      </a:r>
                      <a:r>
                        <a:rPr kumimoji="0"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</a:t>
                      </a:r>
                      <a:endParaRPr kumimoji="0" lang="ru-RU" sz="1100" u="non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 текущей ситуации  (с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02.09.2022 г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по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11.10.2022 г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.):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разработка текущей карты процесса (с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02.09.2022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по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06.09.2022г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поиск и выявление проблем (с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09.09.2022 г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по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13.09.2022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разработка целевой карты процесса (с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16.09.2022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по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30.09.2022 г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разработка «дорожной карты» реализации проекта с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01.10.2022 г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по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11.10.2022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</a:t>
                      </a: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Внедрение улучшений: с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14.10.2022 г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по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31.10.2022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</a:t>
                      </a: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Закрытие проекта: «</a:t>
                      </a:r>
                      <a:r>
                        <a:rPr kumimoji="0"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01» ноября  </a:t>
                      </a:r>
                      <a:r>
                        <a:rPr kumimoji="0"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</a:t>
                      </a:r>
                      <a:r>
                        <a:rPr kumimoji="0" lang="ru-RU" sz="11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г.</a:t>
                      </a:r>
                      <a:endParaRPr kumimoji="0" lang="ru-RU" sz="1100" u="non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299958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6752" y="356631"/>
            <a:ext cx="69127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Паспорт проекта: 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2839915"/>
              </p:ext>
            </p:extLst>
          </p:nvPr>
        </p:nvGraphicFramePr>
        <p:xfrm>
          <a:off x="395536" y="3356992"/>
          <a:ext cx="504056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1656184"/>
                <a:gridCol w="1512168"/>
              </a:tblGrid>
              <a:tr h="3600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цели, ед. изм.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r>
                        <a:rPr kumimoji="0" lang="ru-RU" sz="11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Оптимальная организация действий сотрудников при проведении учебной эвакуации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согласованных действий сотрудников во время проведения учебной эвакуации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алгоритмов действий для сотрудников во время проведения учебной эвакуации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временных затрат на организацию воспитанников во время проведения учебной эвакуации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мин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507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Сокращение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времени сбора воспитанников для тренировочной эвакуации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Сокращение времени проведения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тренировочной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эвакуации	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Способ достижения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Усовершенствование процесса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проведения учебной эвакуации в холодное время года	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Время сбора воспитанников для тренировочной эвакуации не превышает 3 минут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проведения тренировочной эвакуации не превышает 6 минут	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Требование 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результату: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Разработка чек-листов последовательности одевания для детей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Размещение наглядного (зрительного) ориентира в группах к эвакуационному выходу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индивидуальных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бесед с детьми	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Пользователи результатами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Сотрудники ИБОУ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Елыкаеская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трансляция опыта –образовательные учреждения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Кемеровского МО.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428604"/>
            <a:ext cx="59766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Шаг 1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: ЦЕЛЬ И РЕЗУЛЬТАТЫ ПРОЕКТА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33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42918"/>
            <a:ext cx="78488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Шаг 2:КОМАНДА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75032954"/>
              </p:ext>
            </p:extLst>
          </p:nvPr>
        </p:nvGraphicFramePr>
        <p:xfrm>
          <a:off x="467544" y="1268760"/>
          <a:ext cx="8136905" cy="3601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787"/>
                <a:gridCol w="1712453"/>
                <a:gridCol w="3004926"/>
                <a:gridCol w="29717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Должность и место работы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Выполняемые в проекте работы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Лобачева И.С.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 МБОУ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Елыкаевская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Полякова А.В.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 по БОП МБОУ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Елыкаевская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Администратор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Беткер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Г.Ф.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 МБОУ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Елыкаевская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СОШ»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Оператор мониторинга проекта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Тузова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Е.Ю.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 МБОУ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Елыкаевская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СОШ»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Харина С.М.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 МБОУ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Елыкаевская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СОШ»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796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Шаг 3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: МОНИТОРИНГ ТЕКУЩЕЙ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СИТУАЦИИ КПСЦ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текущее состояние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66" t="25807" r="18680" b="9874"/>
          <a:stretch/>
        </p:blipFill>
        <p:spPr bwMode="auto">
          <a:xfrm>
            <a:off x="395536" y="1412776"/>
            <a:ext cx="8346462" cy="497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2288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357166"/>
            <a:ext cx="410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Шаг4:ДИАГРАММА СПАГЕТТИ</a:t>
            </a:r>
            <a:endParaRPr lang="ru-RU" dirty="0"/>
          </a:p>
        </p:txBody>
      </p:sp>
      <p:pic>
        <p:nvPicPr>
          <p:cNvPr id="7" name="Picture 2" descr="C:\Users\Школа Елыкаево\Pictures\ControlCenter4\Scan\Скан_20221031 (5).png"/>
          <p:cNvPicPr>
            <a:picLocks noChangeAspect="1" noChangeArrowheads="1"/>
          </p:cNvPicPr>
          <p:nvPr/>
        </p:nvPicPr>
        <p:blipFill>
          <a:blip r:embed="rId2"/>
          <a:srcRect l="1794" t="23431" r="4022" b="6126"/>
          <a:stretch>
            <a:fillRect/>
          </a:stretch>
        </p:blipFill>
        <p:spPr bwMode="auto">
          <a:xfrm>
            <a:off x="1000100" y="714356"/>
            <a:ext cx="7500990" cy="3286148"/>
          </a:xfrm>
          <a:prstGeom prst="rect">
            <a:avLst/>
          </a:prstGeom>
          <a:noFill/>
        </p:spPr>
      </p:pic>
      <p:pic>
        <p:nvPicPr>
          <p:cNvPr id="8" name="Picture 3" descr="C:\Users\Школа Елыкаево\Pictures\ControlCenter4\Scan\Скан_20221031 (6).png"/>
          <p:cNvPicPr>
            <a:picLocks noChangeAspect="1" noChangeArrowheads="1"/>
          </p:cNvPicPr>
          <p:nvPr/>
        </p:nvPicPr>
        <p:blipFill>
          <a:blip r:embed="rId3"/>
          <a:srcRect t="42013" b="10407"/>
          <a:stretch>
            <a:fillRect/>
          </a:stretch>
        </p:blipFill>
        <p:spPr bwMode="auto">
          <a:xfrm>
            <a:off x="1000100" y="4071918"/>
            <a:ext cx="7500990" cy="2286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0009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76672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Шаг 5:ПОИСК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ПЕРВОПРИЧИНЫ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 МЕТОДУ 5 ПОЧЕМУ?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73" t="20651" r="17453" b="13124"/>
          <a:stretch/>
        </p:blipFill>
        <p:spPr bwMode="auto">
          <a:xfrm>
            <a:off x="323529" y="1276709"/>
            <a:ext cx="8424936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24328" y="1123003"/>
            <a:ext cx="936104" cy="289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445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72164"/>
            <a:ext cx="6480721" cy="530352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95523492"/>
              </p:ext>
            </p:extLst>
          </p:nvPr>
        </p:nvGraphicFramePr>
        <p:xfrm>
          <a:off x="251520" y="1397000"/>
          <a:ext cx="878497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329118" y="6355595"/>
            <a:ext cx="3132000" cy="441894"/>
            <a:chOff x="4571147" y="3176408"/>
            <a:chExt cx="2008285" cy="159686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571147" y="3176408"/>
              <a:ext cx="2008285" cy="130093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4609249" y="3548553"/>
              <a:ext cx="1900313" cy="1224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 algn="ctr" defTabSz="71120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МБОУ «</a:t>
              </a:r>
              <a:r>
                <a:rPr lang="ru-RU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Елыкаевская</a:t>
              </a:r>
              <a:r>
                <a:rPr lang="ru-RU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 СОШ»</a:t>
              </a:r>
              <a:endPara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143108" y="3929067"/>
            <a:ext cx="2736000" cy="642942"/>
            <a:chOff x="6889491" y="2404140"/>
            <a:chExt cx="2008285" cy="96709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889491" y="2511595"/>
              <a:ext cx="2008285" cy="71999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 txBox="1"/>
            <p:nvPr/>
          </p:nvSpPr>
          <p:spPr>
            <a:xfrm>
              <a:off x="6889491" y="2404140"/>
              <a:ext cx="1932079" cy="9670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0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Управление образования АКМО</a:t>
              </a:r>
              <a:endParaRPr lang="ru-RU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536370" y="2321113"/>
            <a:ext cx="1963621" cy="871091"/>
            <a:chOff x="1788811" y="3176408"/>
            <a:chExt cx="3042833" cy="130093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265330" y="3176408"/>
              <a:ext cx="2008285" cy="130093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 txBox="1"/>
            <p:nvPr/>
          </p:nvSpPr>
          <p:spPr>
            <a:xfrm>
              <a:off x="1788811" y="3214510"/>
              <a:ext cx="3042833" cy="1224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Министерство образования Кузбасса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055978" y="5139207"/>
            <a:ext cx="571028" cy="589185"/>
            <a:chOff x="-1332656" y="1772816"/>
            <a:chExt cx="648072" cy="711234"/>
          </a:xfrm>
        </p:grpSpPr>
        <p:sp>
          <p:nvSpPr>
            <p:cNvPr id="20" name="Пятно 1 19"/>
            <p:cNvSpPr/>
            <p:nvPr/>
          </p:nvSpPr>
          <p:spPr>
            <a:xfrm>
              <a:off x="-1332656" y="1772816"/>
              <a:ext cx="648072" cy="711234"/>
            </a:xfrm>
            <a:prstGeom prst="irregularSeal1">
              <a:avLst/>
            </a:prstGeom>
            <a:solidFill>
              <a:srgbClr val="FF0000">
                <a:alpha val="31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1188640" y="1928378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b="1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033327" y="5672294"/>
            <a:ext cx="571028" cy="589185"/>
            <a:chOff x="-1332656" y="1772816"/>
            <a:chExt cx="648072" cy="711234"/>
          </a:xfrm>
        </p:grpSpPr>
        <p:sp>
          <p:nvSpPr>
            <p:cNvPr id="23" name="Пятно 1 22"/>
            <p:cNvSpPr/>
            <p:nvPr/>
          </p:nvSpPr>
          <p:spPr>
            <a:xfrm>
              <a:off x="-1332656" y="1772816"/>
              <a:ext cx="648072" cy="711234"/>
            </a:xfrm>
            <a:prstGeom prst="irregularSeal1">
              <a:avLst/>
            </a:prstGeom>
            <a:solidFill>
              <a:srgbClr val="FF0000">
                <a:alpha val="31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1188640" y="1928378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b="1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609604" y="5102637"/>
            <a:ext cx="571028" cy="589185"/>
            <a:chOff x="-1332656" y="1772816"/>
            <a:chExt cx="648072" cy="711234"/>
          </a:xfrm>
        </p:grpSpPr>
        <p:sp>
          <p:nvSpPr>
            <p:cNvPr id="26" name="Пятно 1 25"/>
            <p:cNvSpPr/>
            <p:nvPr/>
          </p:nvSpPr>
          <p:spPr>
            <a:xfrm>
              <a:off x="-1332656" y="1772816"/>
              <a:ext cx="648072" cy="711234"/>
            </a:xfrm>
            <a:prstGeom prst="irregularSeal1">
              <a:avLst/>
            </a:prstGeom>
            <a:solidFill>
              <a:srgbClr val="FF0000">
                <a:alpha val="31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-1188640" y="1928378"/>
              <a:ext cx="36004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b="1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250857" y="5510735"/>
            <a:ext cx="571028" cy="589185"/>
            <a:chOff x="-1332656" y="1772816"/>
            <a:chExt cx="648072" cy="711234"/>
          </a:xfrm>
        </p:grpSpPr>
        <p:sp>
          <p:nvSpPr>
            <p:cNvPr id="29" name="Пятно 1 28"/>
            <p:cNvSpPr/>
            <p:nvPr/>
          </p:nvSpPr>
          <p:spPr>
            <a:xfrm>
              <a:off x="-1332656" y="1772816"/>
              <a:ext cx="648072" cy="711234"/>
            </a:xfrm>
            <a:prstGeom prst="irregularSeal1">
              <a:avLst/>
            </a:prstGeom>
            <a:solidFill>
              <a:srgbClr val="FF0000">
                <a:alpha val="31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1188640" y="1928378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b="1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561450" y="476672"/>
            <a:ext cx="38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Шаг6:ПИРАМИДА ПРОБЛЕМ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744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99266968"/>
              </p:ext>
            </p:extLst>
          </p:nvPr>
        </p:nvGraphicFramePr>
        <p:xfrm>
          <a:off x="395536" y="1024998"/>
          <a:ext cx="8352928" cy="5465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/>
                <a:gridCol w="2016224"/>
                <a:gridCol w="3312368"/>
              </a:tblGrid>
              <a:tr h="53738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738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алгоритмов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действий сотрудников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13.09.2021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Рабочая группа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695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Размещение алгоритмов на стендах,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групповых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30.09.2021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Рабочая группа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597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инструктажа с сотрудниками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14.10.2021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Зам. директора по БОП, старший воспитатель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Обучение ответственных лиц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14.10.2021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Зам. директора по БОП, старший воспитатель, рабочая группа</a:t>
                      </a:r>
                    </a:p>
                  </a:txBody>
                  <a:tcPr/>
                </a:tc>
              </a:tr>
              <a:tr h="42899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Обучение воспитанников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31.10.2021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Педагогический коллектив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Внедрение проекта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01.10.2021 по  31.10.2021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Зам. директора по БОП, старший воспитатель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Мониторинг результатов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01.11.2021 по  31.12.2021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воспитатель, рабочая группа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85918" y="500042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мероприятий: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1363</TotalTime>
  <Words>905</Words>
  <Application>Microsoft Office PowerPoint</Application>
  <PresentationFormat>Экран (4:3)</PresentationFormat>
  <Paragraphs>246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aes</dc:creator>
  <cp:lastModifiedBy>Учительская</cp:lastModifiedBy>
  <cp:revision>75</cp:revision>
  <dcterms:created xsi:type="dcterms:W3CDTF">2018-07-04T06:08:48Z</dcterms:created>
  <dcterms:modified xsi:type="dcterms:W3CDTF">2023-04-25T04:11:04Z</dcterms:modified>
</cp:coreProperties>
</file>