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4C2EE"/>
    <a:srgbClr val="FFF2E1"/>
    <a:srgbClr val="F3440D"/>
    <a:srgbClr val="E93517"/>
    <a:srgbClr val="EA3F22"/>
    <a:srgbClr val="847676"/>
    <a:srgbClr val="60687E"/>
    <a:srgbClr val="5B627C"/>
    <a:srgbClr val="605437"/>
    <a:srgbClr val="4A88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" b="69038"/>
          <a:stretch/>
        </p:blipFill>
        <p:spPr bwMode="auto">
          <a:xfrm>
            <a:off x="127169" y="3698429"/>
            <a:ext cx="8939809" cy="30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11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81844" y="957901"/>
            <a:ext cx="31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березового сока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76802" y="4156045"/>
            <a:ext cx="58090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Кто является образцом </a:t>
            </a:r>
            <a:r>
              <a:rPr lang="ru-RU" dirty="0" smtClean="0"/>
              <a:t>няни? Одна </a:t>
            </a:r>
            <a:r>
              <a:rPr lang="ru-RU" dirty="0"/>
              <a:t>из наших любимых героинь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70C0"/>
                </a:solidFill>
              </a:rPr>
              <a:t>Мэри </a:t>
            </a:r>
            <a:r>
              <a:rPr lang="ru-RU" b="1" dirty="0" err="1">
                <a:solidFill>
                  <a:srgbClr val="0070C0"/>
                </a:solidFill>
              </a:rPr>
              <a:t>Поппинс</a:t>
            </a:r>
            <a:r>
              <a:rPr lang="ru-RU" b="1" dirty="0">
                <a:solidFill>
                  <a:srgbClr val="0070C0"/>
                </a:solidFill>
              </a:rPr>
              <a:t>, которая 11 мая отмечает свой день рождения</a:t>
            </a:r>
            <a:r>
              <a:rPr lang="ru-RU" dirty="0" smtClean="0"/>
              <a:t>.</a:t>
            </a:r>
            <a:r>
              <a:rPr lang="ru-RU" dirty="0"/>
              <a:t> Памела </a:t>
            </a:r>
            <a:r>
              <a:rPr lang="ru-RU" dirty="0" err="1"/>
              <a:t>Трэверс</a:t>
            </a:r>
            <a:r>
              <a:rPr lang="ru-RU" dirty="0"/>
              <a:t> подарила всему человечеству добрую </a:t>
            </a:r>
            <a:r>
              <a:rPr lang="ru-RU" dirty="0" smtClean="0"/>
              <a:t>сказку, </a:t>
            </a:r>
            <a:r>
              <a:rPr lang="ru-RU" dirty="0"/>
              <a:t>веру в </a:t>
            </a:r>
            <a:r>
              <a:rPr lang="ru-RU" dirty="0" smtClean="0"/>
              <a:t>чудо, умение преодолевать трудности. Сегодня у почитателей </a:t>
            </a:r>
            <a:r>
              <a:rPr lang="ru-RU" dirty="0"/>
              <a:t>таланта английской писательницы есть приятный повод ещё раз обратиться к её </a:t>
            </a:r>
            <a:r>
              <a:rPr lang="ru-RU" dirty="0" smtClean="0"/>
              <a:t>творчеству. </a:t>
            </a:r>
            <a:r>
              <a:rPr lang="ru-RU" dirty="0"/>
              <a:t>Оглянитесь вокруг и постарайтесь не пропустить встречу с доброй волшебницей Мэри </a:t>
            </a:r>
            <a:r>
              <a:rPr lang="ru-RU" dirty="0" err="1"/>
              <a:t>Поппинс</a:t>
            </a:r>
            <a:r>
              <a:rPr lang="ru-RU" dirty="0"/>
              <a:t>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ародный </a:t>
            </a:r>
            <a:r>
              <a:rPr lang="ru-RU" dirty="0"/>
              <a:t>праздник </a:t>
            </a:r>
            <a:r>
              <a:rPr lang="ru-RU" dirty="0" smtClean="0"/>
              <a:t>посвящен </a:t>
            </a:r>
            <a:r>
              <a:rPr lang="ru-RU" dirty="0"/>
              <a:t>чудесному дару природы – соку березы. </a:t>
            </a:r>
            <a:r>
              <a:rPr lang="ru-RU" dirty="0" smtClean="0"/>
              <a:t>Сегодня он </a:t>
            </a:r>
            <a:r>
              <a:rPr lang="ru-RU" dirty="0"/>
              <a:t>считается волшебным, напитанным большой силой восстановления и исцеления человеческого организма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этот день готовят лекарство от лихорадки, </a:t>
            </a:r>
            <a:r>
              <a:rPr lang="ru-RU" b="1" dirty="0" smtClean="0">
                <a:solidFill>
                  <a:srgbClr val="0070C0"/>
                </a:solidFill>
              </a:rPr>
              <a:t>отеков, </a:t>
            </a:r>
            <a:r>
              <a:rPr lang="ru-RU" b="1" dirty="0">
                <a:solidFill>
                  <a:srgbClr val="0070C0"/>
                </a:solidFill>
              </a:rPr>
              <a:t>артрита и множества других заболеваний. </a:t>
            </a:r>
            <a:r>
              <a:rPr lang="ru-RU" dirty="0"/>
              <a:t>Специальный отвар из лечебных трав смешивают с березовым соком</a:t>
            </a:r>
            <a:r>
              <a:rPr lang="ru-RU" dirty="0" smtClean="0"/>
              <a:t>.</a:t>
            </a:r>
            <a:r>
              <a:rPr lang="ru-RU" dirty="0"/>
              <a:t> Чем выше взят натуральный </a:t>
            </a:r>
            <a:r>
              <a:rPr lang="ru-RU" dirty="0" smtClean="0"/>
              <a:t>сок, тем </a:t>
            </a:r>
            <a:r>
              <a:rPr lang="ru-RU" dirty="0"/>
              <a:t>он </a:t>
            </a:r>
            <a:r>
              <a:rPr lang="ru-RU" dirty="0" smtClean="0"/>
              <a:t>ценнее И </a:t>
            </a:r>
            <a:r>
              <a:rPr lang="ru-RU" dirty="0" smtClean="0"/>
              <a:t>вкуснее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1844" y="3760068"/>
            <a:ext cx="4423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ожидания Мэри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Поппинс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8908" r="13390"/>
          <a:stretch/>
        </p:blipFill>
        <p:spPr>
          <a:xfrm>
            <a:off x="343237" y="1085878"/>
            <a:ext cx="2788603" cy="2401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t="17987" b="15006"/>
          <a:stretch/>
        </p:blipFill>
        <p:spPr>
          <a:xfrm>
            <a:off x="360225" y="3906230"/>
            <a:ext cx="2771615" cy="261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4737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11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29729" y="2996952"/>
            <a:ext cx="290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Анатолий </a:t>
            </a:r>
            <a:r>
              <a:rPr lang="ru-RU" sz="1600" b="1" dirty="0" err="1"/>
              <a:t>Лядов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>русский композитор, </a:t>
            </a:r>
            <a:endParaRPr lang="ru-RU" sz="1600" dirty="0" smtClean="0"/>
          </a:p>
          <a:p>
            <a:pPr algn="ctr"/>
            <a:r>
              <a:rPr lang="ru-RU" sz="1600" dirty="0" smtClean="0"/>
              <a:t>дирижер </a:t>
            </a:r>
            <a:r>
              <a:rPr lang="ru-RU" sz="1600" dirty="0"/>
              <a:t>и педагог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764" y="2996952"/>
            <a:ext cx="290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Иероним Мюнхгаузен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немецкий барон, </a:t>
            </a:r>
            <a:endParaRPr lang="ru-RU" sz="1600" dirty="0" smtClean="0"/>
          </a:p>
          <a:p>
            <a:pPr algn="ctr"/>
            <a:r>
              <a:rPr lang="ru-RU" sz="1600" dirty="0" smtClean="0"/>
              <a:t>знаменитый </a:t>
            </a:r>
            <a:r>
              <a:rPr lang="ru-RU" sz="1600" dirty="0"/>
              <a:t>рассказчик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29029" y="2958043"/>
            <a:ext cx="2866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Этель Лилиан Войнич</a:t>
            </a:r>
            <a:br>
              <a:rPr lang="ru-RU" sz="1600" b="1" dirty="0"/>
            </a:br>
            <a:r>
              <a:rPr lang="ru-RU" sz="1600" dirty="0"/>
              <a:t>английская писательница, автор романа «Овод»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913" y="5838363"/>
            <a:ext cx="300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Кирилл Москаленко</a:t>
            </a:r>
            <a:br>
              <a:rPr lang="ru-RU" sz="1600" b="1" dirty="0"/>
            </a:br>
            <a:r>
              <a:rPr lang="ru-RU" sz="1600" dirty="0"/>
              <a:t>советский военачальник, </a:t>
            </a:r>
            <a:r>
              <a:rPr lang="ru-RU" sz="1600" dirty="0" smtClean="0"/>
              <a:t>Маршал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838363"/>
            <a:ext cx="274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Сальвадор Дали</a:t>
            </a:r>
            <a:br>
              <a:rPr lang="ru-RU" sz="1600" b="1" dirty="0"/>
            </a:br>
            <a:r>
              <a:rPr lang="ru-RU" sz="1600" dirty="0"/>
              <a:t>испанский художник-сюрреалист, писатель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04591" y="5838363"/>
            <a:ext cx="2340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Георгий Шенгелая</a:t>
            </a:r>
            <a:br>
              <a:rPr lang="ru-RU" sz="1600" b="1" dirty="0"/>
            </a:br>
            <a:r>
              <a:rPr lang="ru-RU" sz="1600" dirty="0"/>
              <a:t>советский и грузинский </a:t>
            </a:r>
            <a:r>
              <a:rPr lang="ru-RU" sz="1600" dirty="0" smtClean="0"/>
              <a:t>кинорежиссер</a:t>
            </a:r>
            <a:endParaRPr lang="ru-RU" sz="1600" dirty="0"/>
          </a:p>
        </p:txBody>
      </p:sp>
      <p:pic>
        <p:nvPicPr>
          <p:cNvPr id="1026" name="Picture 2" descr="Иероним Мюнхгау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8052"/>
            <a:ext cx="2016224" cy="1725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ртрет Анатолия Лядова кисти Ильи Репин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01"/>
          <a:stretch/>
        </p:blipFill>
        <p:spPr bwMode="auto">
          <a:xfrm>
            <a:off x="3601669" y="1304572"/>
            <a:ext cx="1976171" cy="172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тель Лилиан Войнич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14" t="7696" r="13397"/>
          <a:stretch/>
        </p:blipFill>
        <p:spPr bwMode="auto">
          <a:xfrm>
            <a:off x="6554068" y="1304572"/>
            <a:ext cx="2016222" cy="172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рилл Семёнович Москаленк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04" t="5958" r="7646"/>
          <a:stretch/>
        </p:blipFill>
        <p:spPr bwMode="auto">
          <a:xfrm>
            <a:off x="683568" y="4136111"/>
            <a:ext cx="1944216" cy="1689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альвадор Дал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05"/>
          <a:stretch/>
        </p:blipFill>
        <p:spPr bwMode="auto">
          <a:xfrm>
            <a:off x="3601669" y="4136111"/>
            <a:ext cx="1976171" cy="1688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еоргий Николаевич Шенгелая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04" r="6804"/>
          <a:stretch/>
        </p:blipFill>
        <p:spPr bwMode="auto">
          <a:xfrm>
            <a:off x="6554068" y="4136110"/>
            <a:ext cx="2016222" cy="1688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0188" y="4132872"/>
            <a:ext cx="2808312" cy="266921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Кирилл Семёнович </a:t>
            </a:r>
            <a:r>
              <a:rPr lang="ru-RU" sz="3000" b="1" dirty="0" smtClean="0">
                <a:solidFill>
                  <a:schemeClr val="tx1"/>
                </a:solidFill>
              </a:rPr>
              <a:t>МОСКАЛЕНКО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советский </a:t>
            </a:r>
            <a:r>
              <a:rPr lang="ru-RU" dirty="0">
                <a:solidFill>
                  <a:schemeClr val="tx1"/>
                </a:solidFill>
              </a:rPr>
              <a:t>военачальник, </a:t>
            </a:r>
            <a:r>
              <a:rPr lang="ru-RU" dirty="0" smtClean="0">
                <a:solidFill>
                  <a:schemeClr val="tx1"/>
                </a:solidFill>
              </a:rPr>
              <a:t>маршал </a:t>
            </a:r>
            <a:r>
              <a:rPr lang="ru-RU" dirty="0">
                <a:solidFill>
                  <a:schemeClr val="tx1"/>
                </a:solidFill>
              </a:rPr>
              <a:t>и дважды Герой Советского Союза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4095" y="1124743"/>
            <a:ext cx="2485382" cy="5575279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годы Великой Отечественной войны генерал Москаленко командовал бригадой, корпусами, армиями на </a:t>
            </a:r>
            <a:r>
              <a:rPr lang="ru-RU" sz="2000" dirty="0" smtClean="0">
                <a:solidFill>
                  <a:schemeClr val="tx1"/>
                </a:solidFill>
              </a:rPr>
              <a:t>юго-западном </a:t>
            </a:r>
            <a:r>
              <a:rPr lang="ru-RU" sz="2000" dirty="0">
                <a:solidFill>
                  <a:schemeClr val="tx1"/>
                </a:solidFill>
              </a:rPr>
              <a:t>направлении. Он был кавалеристом, артиллеристом, танкистом, прошел от Владимира-Волынского до Сталинграда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7476" t="3150" r="658" b="8651"/>
          <a:stretch/>
        </p:blipFill>
        <p:spPr>
          <a:xfrm>
            <a:off x="-3324" y="-39116"/>
            <a:ext cx="3015337" cy="4122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3418" y="3912382"/>
            <a:ext cx="3330427" cy="2468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7839" y="1196752"/>
            <a:ext cx="3354851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11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2780"/>
          <a:stretch/>
        </p:blipFill>
        <p:spPr>
          <a:xfrm>
            <a:off x="85370" y="1219541"/>
            <a:ext cx="2981028" cy="2600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296050"/>
            <a:ext cx="5876292" cy="24929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снован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Томский технологический институт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700" dirty="0" smtClean="0"/>
              <a:t>Национальный </a:t>
            </a:r>
            <a:r>
              <a:rPr lang="ru-RU" sz="1700" dirty="0"/>
              <a:t>исследовательский Томский политехнический университет (ТПУ), учрежденный в 1896 </a:t>
            </a:r>
            <a:r>
              <a:rPr lang="ru-RU" sz="1700" dirty="0" smtClean="0"/>
              <a:t>году  </a:t>
            </a:r>
            <a:r>
              <a:rPr lang="ru-RU" sz="1700" dirty="0"/>
              <a:t>Императором Николаем II как Томский технологический институт практических инженеров имени императора Николая II - исторически четвертый технический вуз в стране и первый в ее азиатской части</a:t>
            </a:r>
            <a:r>
              <a:rPr lang="ru-RU" sz="1700" dirty="0" smtClean="0"/>
              <a:t>.</a:t>
            </a:r>
            <a:r>
              <a:rPr lang="ru-RU" sz="1700" dirty="0"/>
              <a:t> В</a:t>
            </a:r>
            <a:r>
              <a:rPr lang="ru-RU" sz="1700" dirty="0" smtClean="0"/>
              <a:t>еликий </a:t>
            </a:r>
            <a:r>
              <a:rPr lang="ru-RU" sz="1700" dirty="0"/>
              <a:t>ученый Дмитрий Иванович </a:t>
            </a:r>
            <a:r>
              <a:rPr lang="ru-RU" sz="1700" dirty="0" smtClean="0"/>
              <a:t>Менделеев входил </a:t>
            </a:r>
            <a:r>
              <a:rPr lang="ru-RU" sz="1700" dirty="0"/>
              <a:t>в состав комитетов, разрабатывавших проект строительства вуза.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56" y="1282949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1896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3931"/>
          <a:stretch/>
        </p:blipFill>
        <p:spPr>
          <a:xfrm>
            <a:off x="85370" y="3932880"/>
            <a:ext cx="2981028" cy="2848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остоялась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торжественная церемония освящения Константинополя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Константинополь </a:t>
            </a:r>
            <a:r>
              <a:rPr lang="ru-RU" dirty="0"/>
              <a:t>был заложен в ноябре 324 года на месте древнегреческого города Византии, на европейском берегу Мраморного </a:t>
            </a:r>
            <a:r>
              <a:rPr lang="ru-RU" dirty="0" smtClean="0"/>
              <a:t>моря. </a:t>
            </a:r>
            <a:r>
              <a:rPr lang="ru-RU" dirty="0"/>
              <a:t>Выгодное торговое и географическое положение повлияло на решение императора заложить столицу своей империи именно </a:t>
            </a:r>
            <a:r>
              <a:rPr lang="ru-RU" dirty="0" smtClean="0"/>
              <a:t>здесь.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330 году 11 мая состоялась торжественная </a:t>
            </a:r>
            <a:r>
              <a:rPr lang="ru-RU" dirty="0" smtClean="0"/>
              <a:t>церемония </a:t>
            </a:r>
            <a:r>
              <a:rPr lang="ru-RU" dirty="0"/>
              <a:t>освящения новой столицы Римской </a:t>
            </a:r>
            <a:r>
              <a:rPr lang="ru-RU" dirty="0" smtClean="0"/>
              <a:t>империи</a:t>
            </a:r>
            <a:r>
              <a:rPr lang="ru-RU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88" y="4000432"/>
            <a:ext cx="53572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330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203818"/>
            <a:ext cx="1158694" cy="352974"/>
          </a:xfrm>
          <a:prstGeom prst="roundRect">
            <a:avLst/>
          </a:prstGeom>
          <a:solidFill>
            <a:srgbClr val="F34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Кузбасс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B-drkWnlq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3563888" cy="27363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6381328"/>
            <a:ext cx="2389839" cy="646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980729"/>
            <a:ext cx="51125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4 мая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наши ребята побывали на познавательной экскурсии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"Дорогами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победы«. Два часа они путешествовали по кемеровским достопримечательностям: посетили Мемориал воину освободителю, Герою Кузбасса Николаю Ивановичу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</a:rPr>
              <a:t>Масалову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, именем которого названа наша школа; побывали в обновленном парке Победы и сфотографировались с легендарным Мигом, прогулялись по набережной Томи и почтили память погибших солдат у вечного огня.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33450" y="0"/>
            <a:ext cx="9403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ПРОШЛИ ДОРОГАМИ ПОБЕДЫ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user\Desktop\UbgRrejt0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3552395" cy="2664296"/>
          </a:xfrm>
          <a:prstGeom prst="rect">
            <a:avLst/>
          </a:prstGeom>
          <a:noFill/>
        </p:spPr>
      </p:pic>
      <p:pic>
        <p:nvPicPr>
          <p:cNvPr id="1028" name="Picture 4" descr="C:\Users\user\Desktop\8XX2cokgYj4.jpg"/>
          <p:cNvPicPr>
            <a:picLocks noChangeAspect="1" noChangeArrowheads="1"/>
          </p:cNvPicPr>
          <p:nvPr/>
        </p:nvPicPr>
        <p:blipFill>
          <a:blip r:embed="rId5" cstate="print"/>
          <a:srcRect r="14030"/>
          <a:stretch>
            <a:fillRect/>
          </a:stretch>
        </p:blipFill>
        <p:spPr bwMode="auto">
          <a:xfrm>
            <a:off x="3707904" y="3717032"/>
            <a:ext cx="3600400" cy="3140968"/>
          </a:xfrm>
          <a:prstGeom prst="rect">
            <a:avLst/>
          </a:prstGeom>
          <a:noFill/>
        </p:spPr>
      </p:pic>
      <p:pic>
        <p:nvPicPr>
          <p:cNvPr id="1029" name="Picture 5" descr="C:\Users\user\Desktop\scOhhWLM3G0.jpg"/>
          <p:cNvPicPr>
            <a:picLocks noChangeAspect="1" noChangeArrowheads="1"/>
          </p:cNvPicPr>
          <p:nvPr/>
        </p:nvPicPr>
        <p:blipFill>
          <a:blip r:embed="rId6" cstate="print"/>
          <a:srcRect l="19004" t="4792" r="11313" b="3456"/>
          <a:stretch>
            <a:fillRect/>
          </a:stretch>
        </p:blipFill>
        <p:spPr bwMode="auto">
          <a:xfrm>
            <a:off x="7354894" y="3717032"/>
            <a:ext cx="178910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57118" cy="6021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400288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92280" y="5157192"/>
            <a:ext cx="1296144" cy="504056"/>
          </a:xfrm>
          <a:prstGeom prst="ellipse">
            <a:avLst/>
          </a:prstGeom>
          <a:solidFill>
            <a:srgbClr val="FFF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5579236"/>
            <a:ext cx="1872208" cy="802092"/>
          </a:xfrm>
          <a:prstGeom prst="ellipse">
            <a:avLst/>
          </a:prstGeom>
          <a:solidFill>
            <a:srgbClr val="FFF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8411499">
            <a:off x="6252832" y="5761134"/>
            <a:ext cx="1296144" cy="504056"/>
          </a:xfrm>
          <a:prstGeom prst="ellipse">
            <a:avLst/>
          </a:prstGeom>
          <a:solidFill>
            <a:srgbClr val="FFF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537117">
            <a:off x="1376275" y="5695383"/>
            <a:ext cx="1296144" cy="633929"/>
          </a:xfrm>
          <a:prstGeom prst="ellipse">
            <a:avLst/>
          </a:prstGeom>
          <a:solidFill>
            <a:srgbClr val="FFF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9999</TotalTime>
  <Words>292</Words>
  <Application>Microsoft Office PowerPoint</Application>
  <PresentationFormat>Экран (4:3)</PresentationFormat>
  <Paragraphs>37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464</cp:revision>
  <dcterms:created xsi:type="dcterms:W3CDTF">2021-10-24T16:42:20Z</dcterms:created>
  <dcterms:modified xsi:type="dcterms:W3CDTF">2023-05-11T02:32:22Z</dcterms:modified>
</cp:coreProperties>
</file>